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2"/>
  </p:notesMasterIdLst>
  <p:handoutMasterIdLst>
    <p:handoutMasterId r:id="rId53"/>
  </p:handoutMasterIdLst>
  <p:sldIdLst>
    <p:sldId id="332" r:id="rId3"/>
    <p:sldId id="333" r:id="rId4"/>
    <p:sldId id="334" r:id="rId5"/>
    <p:sldId id="380"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3"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69" r:id="rId40"/>
    <p:sldId id="370" r:id="rId41"/>
    <p:sldId id="371" r:id="rId42"/>
    <p:sldId id="372" r:id="rId43"/>
    <p:sldId id="373" r:id="rId44"/>
    <p:sldId id="374" r:id="rId45"/>
    <p:sldId id="375" r:id="rId46"/>
    <p:sldId id="376" r:id="rId47"/>
    <p:sldId id="377" r:id="rId48"/>
    <p:sldId id="378" r:id="rId49"/>
    <p:sldId id="379" r:id="rId50"/>
    <p:sldId id="329" r:id="rId5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27" userDrawn="1">
          <p15:clr>
            <a:srgbClr val="A4A3A4"/>
          </p15:clr>
        </p15:guide>
        <p15:guide id="2" pos="285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86486" autoAdjust="0"/>
  </p:normalViewPr>
  <p:slideViewPr>
    <p:cSldViewPr snapToGrid="0" snapToObjects="1">
      <p:cViewPr varScale="1">
        <p:scale>
          <a:sx n="65" d="100"/>
          <a:sy n="65" d="100"/>
        </p:scale>
        <p:origin x="894" y="78"/>
      </p:cViewPr>
      <p:guideLst>
        <p:guide orient="horz" pos="827"/>
        <p:guide pos="2857"/>
      </p:guideLst>
    </p:cSldViewPr>
  </p:slideViewPr>
  <p:outlineViewPr>
    <p:cViewPr>
      <p:scale>
        <a:sx n="33" d="100"/>
        <a:sy n="33" d="100"/>
      </p:scale>
      <p:origin x="0" y="-106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5749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8_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5" name="Content Placeholder 2"/>
          <p:cNvSpPr>
            <a:spLocks noGrp="1"/>
          </p:cNvSpPr>
          <p:nvPr>
            <p:ph sz="quarter" idx="13"/>
          </p:nvPr>
        </p:nvSpPr>
        <p:spPr>
          <a:xfrm>
            <a:off x="457200" y="2278063"/>
            <a:ext cx="8229600" cy="5588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Content Placeholder 4"/>
          <p:cNvSpPr>
            <a:spLocks noGrp="1"/>
          </p:cNvSpPr>
          <p:nvPr>
            <p:ph sz="quarter" idx="14"/>
          </p:nvPr>
        </p:nvSpPr>
        <p:spPr>
          <a:xfrm>
            <a:off x="457200" y="2954338"/>
            <a:ext cx="8232775" cy="6096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8" name="Content Placeholder 8"/>
          <p:cNvSpPr>
            <a:spLocks noGrp="1"/>
          </p:cNvSpPr>
          <p:nvPr>
            <p:ph sz="quarter" idx="16"/>
          </p:nvPr>
        </p:nvSpPr>
        <p:spPr>
          <a:xfrm>
            <a:off x="457200" y="44275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10"/>
          <p:cNvSpPr>
            <a:spLocks noGrp="1"/>
          </p:cNvSpPr>
          <p:nvPr>
            <p:ph sz="quarter" idx="17"/>
          </p:nvPr>
        </p:nvSpPr>
        <p:spPr>
          <a:xfrm>
            <a:off x="457200" y="51816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0" name="Content Placeholder 8"/>
          <p:cNvSpPr>
            <a:spLocks noGrp="1"/>
          </p:cNvSpPr>
          <p:nvPr>
            <p:ph sz="quarter" idx="18"/>
          </p:nvPr>
        </p:nvSpPr>
        <p:spPr>
          <a:xfrm>
            <a:off x="609600" y="45799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9"/>
          </p:nvPr>
        </p:nvSpPr>
        <p:spPr>
          <a:xfrm>
            <a:off x="609600" y="53340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1_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1"/>
          <p:cNvSpPr txBox="1">
            <a:spLocks noGrp="1"/>
          </p:cNvSpPr>
          <p:nvPr>
            <p:ph type="body" idx="1"/>
          </p:nvPr>
        </p:nvSpPr>
        <p:spPr>
          <a:xfrm>
            <a:off x="457200" y="1600201"/>
            <a:ext cx="8229600" cy="4500348"/>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Tree>
    <p:extLst>
      <p:ext uri="{BB962C8B-B14F-4D97-AF65-F5344CB8AC3E}">
        <p14:creationId xmlns:p14="http://schemas.microsoft.com/office/powerpoint/2010/main" val="33199595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8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60375" y="5783263"/>
            <a:ext cx="8229600" cy="4635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7"/>
          <p:cNvSpPr>
            <a:spLocks noGrp="1"/>
          </p:cNvSpPr>
          <p:nvPr>
            <p:ph sz="quarter" idx="19"/>
          </p:nvPr>
        </p:nvSpPr>
        <p:spPr>
          <a:xfrm>
            <a:off x="463550" y="6330156"/>
            <a:ext cx="8226425" cy="3476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03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1pPr>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
          <p:cNvSpPr txBox="1">
            <a:spLocks noGrp="1"/>
          </p:cNvSpPr>
          <p:nvPr>
            <p:ph type="body" idx="23"/>
          </p:nvPr>
        </p:nvSpPr>
        <p:spPr>
          <a:xfrm>
            <a:off x="609600" y="17526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16" name="Content Placeholder 2"/>
          <p:cNvSpPr>
            <a:spLocks noGrp="1"/>
          </p:cNvSpPr>
          <p:nvPr>
            <p:ph sz="quarter" idx="24"/>
          </p:nvPr>
        </p:nvSpPr>
        <p:spPr>
          <a:xfrm>
            <a:off x="609600" y="2430463"/>
            <a:ext cx="8229600" cy="5588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7" name="Content Placeholder 4"/>
          <p:cNvSpPr>
            <a:spLocks noGrp="1"/>
          </p:cNvSpPr>
          <p:nvPr>
            <p:ph sz="quarter" idx="25"/>
          </p:nvPr>
        </p:nvSpPr>
        <p:spPr>
          <a:xfrm>
            <a:off x="609600" y="3106738"/>
            <a:ext cx="8232775" cy="6096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8" name="Content Placeholder 6"/>
          <p:cNvSpPr>
            <a:spLocks noGrp="1"/>
          </p:cNvSpPr>
          <p:nvPr>
            <p:ph sz="quarter" idx="26"/>
          </p:nvPr>
        </p:nvSpPr>
        <p:spPr>
          <a:xfrm>
            <a:off x="609600" y="3886200"/>
            <a:ext cx="8229600" cy="5508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9" name="Content Placeholder 8"/>
          <p:cNvSpPr>
            <a:spLocks noGrp="1"/>
          </p:cNvSpPr>
          <p:nvPr>
            <p:ph sz="quarter" idx="27"/>
          </p:nvPr>
        </p:nvSpPr>
        <p:spPr>
          <a:xfrm>
            <a:off x="609600" y="45799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20" name="Content Placeholder 10"/>
          <p:cNvSpPr>
            <a:spLocks noGrp="1"/>
          </p:cNvSpPr>
          <p:nvPr>
            <p:ph sz="quarter" idx="28"/>
          </p:nvPr>
        </p:nvSpPr>
        <p:spPr>
          <a:xfrm>
            <a:off x="609600" y="53340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5">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729551" y="6497383"/>
            <a:ext cx="6036720" cy="171990"/>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2013, 2007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1" r:id="rId4"/>
    <p:sldLayoutId id="2147483668" r:id="rId5"/>
    <p:sldLayoutId id="2147483670" r:id="rId6"/>
    <p:sldLayoutId id="2147483669" r:id="rId7"/>
    <p:sldLayoutId id="2147483651" r:id="rId8"/>
    <p:sldLayoutId id="2147483654" r:id="rId9"/>
    <p:sldLayoutId id="2147483655" r:id="rId10"/>
    <p:sldLayoutId id="2147483656" r:id="rId11"/>
    <p:sldLayoutId id="2147483667" r:id="rId12"/>
    <p:sldLayoutId id="214748365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image" Target="../media/image11.wmf"/></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6.bin"/><Relationship Id="rId4" Type="http://schemas.openxmlformats.org/officeDocument/2006/relationships/image" Target="../media/image11.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39.wmf"/><Relationship Id="rId5" Type="http://schemas.openxmlformats.org/officeDocument/2006/relationships/oleObject" Target="../embeddings/oleObject8.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38.wmf"/></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1045386"/>
          </a:xfrm>
        </p:spPr>
        <p:txBody>
          <a:bodyPr anchor="b"/>
          <a:lstStyle/>
          <a:p>
            <a:pPr>
              <a:defRPr/>
            </a:pPr>
            <a:r>
              <a:rPr lang="en-US" dirty="0"/>
              <a:t>Data Abstraction &amp; Problem Solving with </a:t>
            </a:r>
            <a:r>
              <a:rPr lang="en-US" dirty="0" smtClean="0"/>
              <a:t>C++: </a:t>
            </a:r>
            <a:r>
              <a:rPr lang="en-US" dirty="0"/>
              <a:t>Walls </a:t>
            </a:r>
            <a:r>
              <a:rPr lang="en-US" dirty="0" smtClean="0"/>
              <a:t>and </a:t>
            </a:r>
            <a:r>
              <a:rPr lang="en-US" dirty="0"/>
              <a:t>Mirrors</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260756"/>
            <a:ext cx="8229600" cy="478970"/>
          </a:xfrm>
        </p:spPr>
        <p:txBody>
          <a:bodyPr/>
          <a:lstStyle/>
          <a:p>
            <a:r>
              <a:rPr lang="en-US" dirty="0" smtClean="0">
                <a:latin typeface="+mn-lt"/>
              </a:rPr>
              <a:t>Seventh </a:t>
            </a:r>
            <a:r>
              <a:rPr lang="en-US" dirty="0">
                <a:latin typeface="+mn-lt"/>
              </a:rPr>
              <a:t>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a:t>
            </a:r>
            <a:r>
              <a:rPr lang="en-US" b="1" dirty="0" smtClean="0">
                <a:latin typeface="+mn-lt"/>
              </a:rPr>
              <a:t>11</a:t>
            </a:r>
            <a:endParaRPr lang="en-US" b="1" dirty="0">
              <a:latin typeface="+mn-lt"/>
            </a:endParaRPr>
          </a:p>
        </p:txBody>
      </p:sp>
      <p:sp>
        <p:nvSpPr>
          <p:cNvPr id="5" name="Text Placeholder 4"/>
          <p:cNvSpPr>
            <a:spLocks noGrp="1"/>
          </p:cNvSpPr>
          <p:nvPr>
            <p:ph type="body" idx="3"/>
          </p:nvPr>
        </p:nvSpPr>
        <p:spPr>
          <a:xfrm>
            <a:off x="4773168" y="3114461"/>
            <a:ext cx="3913631" cy="1796752"/>
          </a:xfrm>
        </p:spPr>
        <p:txBody>
          <a:bodyPr/>
          <a:lstStyle/>
          <a:p>
            <a:pPr algn="ctr" eaLnBrk="1" hangingPunct="1"/>
            <a:r>
              <a:rPr lang="en-US" altLang="en-US" dirty="0">
                <a:latin typeface="+mn-lt"/>
              </a:rPr>
              <a:t>Sorting </a:t>
            </a:r>
            <a:r>
              <a:rPr lang="en-US" altLang="en-US" dirty="0" smtClean="0">
                <a:latin typeface="+mn-lt"/>
              </a:rPr>
              <a:t>Algorithms and </a:t>
            </a:r>
            <a:r>
              <a:rPr lang="en-US" altLang="en-US" dirty="0">
                <a:latin typeface="+mn-lt"/>
              </a:rPr>
              <a:t>Their </a:t>
            </a:r>
            <a:r>
              <a:rPr lang="en-US" altLang="en-US" dirty="0" smtClean="0">
                <a:latin typeface="+mn-lt"/>
              </a:rPr>
              <a:t>Efficiency</a:t>
            </a:r>
            <a:endParaRPr lang="en-US" altLang="en-US" dirty="0">
              <a:latin typeface="+mn-lt"/>
              <a:cs typeface="Verdana" panose="020B0604030504040204" pitchFamily="34" charset="0"/>
            </a:endParaRPr>
          </a:p>
        </p:txBody>
      </p:sp>
      <p:pic>
        <p:nvPicPr>
          <p:cNvPr id="9" name="Picture 8" descr="Front Cover: Data Abstraction &amp; Problem Solving with C++: Walls and Mirrors Seventh Edition by Carrano and Henry."/>
          <p:cNvPicPr/>
          <p:nvPr/>
        </p:nvPicPr>
        <p:blipFill>
          <a:blip r:embed="rId3">
            <a:extLst>
              <a:ext uri="{28A0092B-C50C-407E-A947-70E740481C1C}">
                <a14:useLocalDpi xmlns:a14="http://schemas.microsoft.com/office/drawing/2010/main" val="0"/>
              </a:ext>
            </a:extLst>
          </a:blip>
          <a:srcRect/>
          <a:stretch>
            <a:fillRect/>
          </a:stretch>
        </p:blipFill>
        <p:spPr bwMode="auto">
          <a:xfrm>
            <a:off x="761120" y="1879948"/>
            <a:ext cx="3460639" cy="4230949"/>
          </a:xfrm>
          <a:prstGeom prst="rect">
            <a:avLst/>
          </a:prstGeom>
          <a:noFill/>
          <a:ln w="9525">
            <a:solidFill>
              <a:schemeClr val="tx1"/>
            </a:solidFill>
          </a:ln>
        </p:spPr>
      </p:pic>
      <p:sp>
        <p:nvSpPr>
          <p:cNvPr id="10" name="Text Placeholder 5"/>
          <p:cNvSpPr txBox="1">
            <a:spLocks/>
          </p:cNvSpPr>
          <p:nvPr/>
        </p:nvSpPr>
        <p:spPr>
          <a:xfrm>
            <a:off x="2729551" y="6497383"/>
            <a:ext cx="6036720" cy="171990"/>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7FA3"/>
              </a:buClr>
              <a:buSzPct val="100000"/>
              <a:buFont typeface="Arial"/>
              <a:buNone/>
              <a:defRPr sz="2000" b="0" i="0" u="none" strike="noStrike" cap="none">
                <a:solidFill>
                  <a:srgbClr val="007FA3"/>
                </a:solidFill>
                <a:latin typeface="Arial"/>
                <a:ea typeface="Arial"/>
                <a:cs typeface="Arial"/>
                <a:sym typeface="Arial"/>
              </a:defRPr>
            </a:lvl1pPr>
            <a:lvl2pPr marL="0" marR="0" lvl="1" indent="0" algn="l" rtl="0">
              <a:lnSpc>
                <a:spcPct val="100000"/>
              </a:lnSpc>
              <a:spcBef>
                <a:spcPts val="0"/>
              </a:spcBef>
              <a:spcAft>
                <a:spcPts val="0"/>
              </a:spcAft>
              <a:buClr>
                <a:srgbClr val="007FA3"/>
              </a:buClr>
              <a:buSzPct val="100000"/>
              <a:buFont typeface="Arial"/>
              <a:buNone/>
              <a:defRPr sz="2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rgbClr val="007FA3"/>
              </a:buClr>
              <a:buSzPct val="100000"/>
              <a:buFont typeface="Noto Sans Symbols"/>
              <a:buNone/>
              <a:defRPr sz="2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rgbClr val="007FA3"/>
              </a:buClr>
              <a:buSzPct val="100000"/>
              <a:buFont typeface="Arial"/>
              <a:buNone/>
              <a:defRPr sz="2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rgbClr val="007FA3"/>
              </a:buClr>
              <a:buSzPct val="100000"/>
              <a:buFont typeface="Arial"/>
              <a:buNone/>
              <a:defRPr sz="2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rgbClr val="007FA3"/>
              </a:buClr>
              <a:buSzPct val="100000"/>
              <a:buFont typeface="Arial"/>
              <a:buNone/>
              <a:defRPr sz="2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rgbClr val="007FA3"/>
              </a:buClr>
              <a:buSzPct val="100000"/>
              <a:buFont typeface="Arial"/>
              <a:buNone/>
              <a:defRPr sz="2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rgbClr val="007FA3"/>
              </a:buClr>
              <a:buSzPct val="100000"/>
              <a:buFont typeface="Arial"/>
              <a:buNone/>
              <a:defRPr sz="2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rgbClr val="007FA3"/>
              </a:buClr>
              <a:buSzPct val="100000"/>
              <a:buFont typeface="Arial"/>
              <a:buNone/>
              <a:defRPr sz="2400" b="0" i="0" u="none" strike="noStrike" cap="none">
                <a:solidFill>
                  <a:schemeClr val="lt1"/>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2013, 2007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351184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Bubble Sort </a:t>
            </a:r>
            <a:r>
              <a:rPr lang="en-US" altLang="en-US" sz="2000" b="0" dirty="0" smtClean="0"/>
              <a:t>(2 </a:t>
            </a:r>
            <a:r>
              <a:rPr lang="en-US" altLang="en-US" sz="2000" b="0" dirty="0"/>
              <a:t>of 5)</a:t>
            </a:r>
            <a:endParaRPr lang="en-US" dirty="0"/>
          </a:p>
        </p:txBody>
      </p:sp>
      <p:sp>
        <p:nvSpPr>
          <p:cNvPr id="3" name="Text Placeholder 2"/>
          <p:cNvSpPr>
            <a:spLocks noGrp="1"/>
          </p:cNvSpPr>
          <p:nvPr>
            <p:ph type="body" idx="1"/>
          </p:nvPr>
        </p:nvSpPr>
        <p:spPr>
          <a:xfrm>
            <a:off x="457200" y="1600201"/>
            <a:ext cx="8229600" cy="815453"/>
          </a:xfrm>
        </p:spPr>
        <p:txBody>
          <a:bodyPr/>
          <a:lstStyle/>
          <a:p>
            <a:pPr marL="0" indent="0">
              <a:buNone/>
            </a:pPr>
            <a:r>
              <a:rPr lang="en-US" altLang="en-US" sz="2400" b="1" dirty="0" smtClean="0"/>
              <a:t>Figure </a:t>
            </a:r>
            <a:r>
              <a:rPr lang="en-US" altLang="en-US" sz="2400" b="1" dirty="0"/>
              <a:t>11-2 </a:t>
            </a:r>
            <a:r>
              <a:rPr lang="en-US" altLang="en-US" sz="2400" dirty="0"/>
              <a:t>First two passes of a bubble sort </a:t>
            </a:r>
            <a:r>
              <a:rPr lang="en-US" altLang="en-US" sz="2400" dirty="0" smtClean="0"/>
              <a:t>of </a:t>
            </a:r>
            <a:r>
              <a:rPr lang="en-US" altLang="en-US" sz="2400" dirty="0"/>
              <a:t>an array of five </a:t>
            </a:r>
            <a:r>
              <a:rPr lang="en-US" altLang="en-US" sz="2400" dirty="0" smtClean="0"/>
              <a:t>integers</a:t>
            </a:r>
            <a:endParaRPr lang="en-US" altLang="en-US" sz="2400" dirty="0"/>
          </a:p>
        </p:txBody>
      </p:sp>
      <p:pic>
        <p:nvPicPr>
          <p:cNvPr id="5" name="Picture 2" descr="Diagram (a) is titled, pass 1. An array titled, initial array has the following values in step 1: 29, 10, 14, 37, 13. Here, 29 and 10 are highlighted. In step 2, values are as follows: 10, 29, 14, 13, 37. Here, 29 and 14 are highlighted. In step 3, values are as follows: 10, 14, 29, 37, 13. Here, 29 and 37 are highlighted. In step 4, values are as follows: 10, 14, 29, 37, 13. Here, 37 and 13 are highlighted. In step 4, values are as follows: 10, 14, 29, 13, 37. Here, 37 is shaded in blue. Diagram (b) is titled, pass 2. In step 1, values are as follows: 10, 14, 29, 13, 37. Here, 10 and 14 are highlighted. In step 2, values are as follows: 10, 14, 29, 13, 37. Here, 14 and 29 are highlighted. In step 3, values are as follows: 10, 14, 29, 13, 37. Here, 29 and 13 are highlighted. In step 4, values are as follows: 10, 14, 13, 29, 37. Here, 29 is shaded in blue. In the above steps, 37 is shaded in 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306" y="2703205"/>
            <a:ext cx="7037387"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352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Bubble Sort </a:t>
            </a:r>
            <a:r>
              <a:rPr lang="en-US" altLang="en-US" sz="2000" b="0" dirty="0" smtClean="0"/>
              <a:t>(3 </a:t>
            </a:r>
            <a:r>
              <a:rPr lang="en-US" altLang="en-US" sz="2000" b="0" dirty="0"/>
              <a:t>of 5)</a:t>
            </a:r>
            <a:endParaRPr lang="en-US" dirty="0"/>
          </a:p>
        </p:txBody>
      </p:sp>
      <p:sp>
        <p:nvSpPr>
          <p:cNvPr id="4" name="Text Placeholder 3"/>
          <p:cNvSpPr>
            <a:spLocks noGrp="1"/>
          </p:cNvSpPr>
          <p:nvPr>
            <p:ph type="body" idx="1"/>
          </p:nvPr>
        </p:nvSpPr>
        <p:spPr>
          <a:xfrm>
            <a:off x="457200" y="1600201"/>
            <a:ext cx="8229600" cy="542498"/>
          </a:xfrm>
        </p:spPr>
        <p:txBody>
          <a:bodyPr/>
          <a:lstStyle/>
          <a:p>
            <a:pPr marL="0" indent="0">
              <a:buNone/>
            </a:pPr>
            <a:r>
              <a:rPr lang="en-US" altLang="en-US" sz="2400" b="1" dirty="0" smtClean="0"/>
              <a:t>Listing </a:t>
            </a:r>
            <a:r>
              <a:rPr lang="en-US" altLang="en-US" sz="2400" b="1" dirty="0"/>
              <a:t>11-2 </a:t>
            </a:r>
            <a:r>
              <a:rPr lang="en-US" altLang="en-US" sz="2400" dirty="0"/>
              <a:t>An implementation of the bubble </a:t>
            </a:r>
            <a:r>
              <a:rPr lang="en-US" altLang="en-US" sz="2400" dirty="0" smtClean="0"/>
              <a:t>sort</a:t>
            </a:r>
            <a:endParaRPr lang="en-US" altLang="en-US" sz="2400" dirty="0"/>
          </a:p>
        </p:txBody>
      </p:sp>
      <p:pic>
        <p:nvPicPr>
          <p:cNvPr id="6" name="Picture 6" descr="Computer code. The code has 32 lines. The lines read as follows. Line 1. forward slash asterisk asterisk Sorts the items in an array into ascending order period. Line 2. at sign pre None period. Line 3. at sign post the Array is sorted into ascending order semicolon n is unchanged period. Line 4. at sign p a r a m the Array The given array period. Line 5. at sign p a r a m, n The size of the Array period asterisk forward slash. Line 6. template left angle bracket class Item Type right angle bracket. Line 7. void bubble Sort left parenthesis Item Type the Array left bracket right bracket comma i n t n right parenthesis. Line 8. left brace. Line 9, indented once. b o o l sorted equals false semicolon forward slash forward slash False when swaps occur. Line 10, indented once. i n t pass equals 1 semicolon. Line 11, indented once. while left parenthesis exclamation point sorted ampersand ampersand left parenthesis pass less than sign n right parenthesis right parenthesis. Line 12, indented once. left brace. Line 13, indented twice. forward slash forward slash At this point comma the Array left bracket n plus 1 minus pass period period n minus 1 right bracket is sorted. Line 14, indented twice. forward slash forward slash and all of its entries are right angle bracket the entries in the Array left bracket 0 period period n minus pass right bracket. Line 15, indented twice. sorted equals true semicolon forward slash forward slash Assume sorted. Line 16, indented twice. for left parenthesis i n t index equals 0 semicolon index less than sign n minus pass semicolon index plus plus right parenthesis. Line 17, indented twice. lef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319" y="2430250"/>
            <a:ext cx="7853362"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9093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Bubble Sort </a:t>
            </a:r>
            <a:r>
              <a:rPr lang="en-US" altLang="en-US" sz="2000" b="0" dirty="0" smtClean="0"/>
              <a:t>(4 </a:t>
            </a:r>
            <a:r>
              <a:rPr lang="en-US" altLang="en-US" sz="2000" b="0" dirty="0"/>
              <a:t>of 5)</a:t>
            </a:r>
            <a:endParaRPr lang="en-US" dirty="0"/>
          </a:p>
        </p:txBody>
      </p:sp>
      <p:sp>
        <p:nvSpPr>
          <p:cNvPr id="3" name="Text Placeholder 2"/>
          <p:cNvSpPr>
            <a:spLocks noGrp="1"/>
          </p:cNvSpPr>
          <p:nvPr>
            <p:ph type="body" idx="1"/>
          </p:nvPr>
        </p:nvSpPr>
        <p:spPr>
          <a:xfrm>
            <a:off x="457200" y="1600201"/>
            <a:ext cx="8229600" cy="515202"/>
          </a:xfrm>
        </p:spPr>
        <p:txBody>
          <a:bodyPr/>
          <a:lstStyle/>
          <a:p>
            <a:pPr marL="0" indent="0">
              <a:buNone/>
            </a:pPr>
            <a:r>
              <a:rPr lang="en-US" altLang="en-US" sz="2400" b="1" dirty="0" smtClean="0"/>
              <a:t>Listing 11-2 [Continued]</a:t>
            </a:r>
            <a:endParaRPr lang="en-US" altLang="en-US" sz="2400" b="1" dirty="0"/>
          </a:p>
        </p:txBody>
      </p:sp>
      <p:pic>
        <p:nvPicPr>
          <p:cNvPr id="5" name="Picture 2" descr="The computer code continues. Line 18, indented 3 times. forward slash forward slash At this point comma all entries in the Array left bracket 0 period period index minus 1 right bracket. Line 19, indented 3 times. forward slash forward slash are less than sign equals the Array left bracket index right bracket. Line 20, indented 3 times. I n t next Index equals index plus 1 semicolon. Line 21, indented 3 times. if left parenthesis the Array left bracket index right bracket greater than sign the Array left bracket next Index right bracket right parenthesis. Line 22, indented 3 times. left brace. Line 23, indented 4 times. forward slash forward slash Exchange entries. Line 24, indented 4 times. s t d colon colon swap left parenthesis the Array left bracket index right bracket comma the Array left bracket next Index right bracket right parenthesis semicolon. Line 25, indented 4 times. sorted equals false semicolon forward slash forward slash Signal exchange. Line 26, indented 3 times. right brace forward slash forward slash end if. Line 27, indented twice. right brace forward slash forward slash end for. Line 28, indented twice. forward slash forward slash Assertion colon the Array left bracket 0 period period n minus pass minus 1 right bracket less than sign the Array left bracket n minus pass right bracket. Line 29. blank. Line 30, indented twice. pass plus plus semicolon. Line 31, indented once. right brace forward slash forward slash end while. Line 32. right brace forward slash forward slash end bubble S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891" y="2402954"/>
            <a:ext cx="6680217" cy="390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262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Bubble Sort </a:t>
            </a:r>
            <a:r>
              <a:rPr lang="en-US" altLang="en-US" sz="2000" b="0" dirty="0" smtClean="0"/>
              <a:t>(5 </a:t>
            </a:r>
            <a:r>
              <a:rPr lang="en-US" altLang="en-US" sz="2000" b="0" dirty="0"/>
              <a:t>of 5)</a:t>
            </a:r>
            <a:endParaRPr lang="en-US" dirty="0"/>
          </a:p>
        </p:txBody>
      </p:sp>
      <p:sp>
        <p:nvSpPr>
          <p:cNvPr id="3" name="Text Placeholder 2"/>
          <p:cNvSpPr>
            <a:spLocks noGrp="1"/>
          </p:cNvSpPr>
          <p:nvPr>
            <p:ph type="body" idx="1"/>
          </p:nvPr>
        </p:nvSpPr>
        <p:spPr>
          <a:xfrm>
            <a:off x="457200" y="1600201"/>
            <a:ext cx="2482948" cy="924038"/>
          </a:xfrm>
        </p:spPr>
        <p:txBody>
          <a:bodyPr/>
          <a:lstStyle/>
          <a:p>
            <a:pPr eaLnBrk="1" hangingPunct="1"/>
            <a:r>
              <a:rPr lang="en-US" altLang="en-US" sz="2400" dirty="0"/>
              <a:t>Analysis</a:t>
            </a:r>
          </a:p>
          <a:p>
            <a:pPr marL="741600" lvl="1" indent="-284400" eaLnBrk="1" hangingPunct="1"/>
            <a:r>
              <a:rPr lang="en-US" altLang="en-US" sz="2400" dirty="0"/>
              <a:t>Worst </a:t>
            </a:r>
            <a:r>
              <a:rPr lang="en-US" altLang="en-US" sz="2400" dirty="0" smtClean="0"/>
              <a:t>case</a:t>
            </a:r>
            <a:endParaRPr lang="en-US" altLang="en-US" sz="2400" dirty="0"/>
          </a:p>
        </p:txBody>
      </p:sp>
      <p:graphicFrame>
        <p:nvGraphicFramePr>
          <p:cNvPr id="5" name="Object 4" descr="O of n squared"/>
          <p:cNvGraphicFramePr>
            <a:graphicFrameLocks noChangeAspect="1"/>
          </p:cNvGraphicFramePr>
          <p:nvPr>
            <p:extLst>
              <p:ext uri="{D42A27DB-BD31-4B8C-83A1-F6EECF244321}">
                <p14:modId xmlns:p14="http://schemas.microsoft.com/office/powerpoint/2010/main" val="2652294471"/>
              </p:ext>
            </p:extLst>
          </p:nvPr>
        </p:nvGraphicFramePr>
        <p:xfrm>
          <a:off x="2867631" y="2110021"/>
          <a:ext cx="787459" cy="494974"/>
        </p:xfrm>
        <a:graphic>
          <a:graphicData uri="http://schemas.openxmlformats.org/presentationml/2006/ole">
            <mc:AlternateContent xmlns:mc="http://schemas.openxmlformats.org/markup-compatibility/2006">
              <mc:Choice xmlns:v="urn:schemas-microsoft-com:vml" Requires="v">
                <p:oleObj spid="_x0000_s2496" name="Equation" r:id="rId3" imgW="444240" imgH="279360" progId="Equation.DSMT4">
                  <p:embed/>
                </p:oleObj>
              </mc:Choice>
              <mc:Fallback>
                <p:oleObj name="Equation" r:id="rId3" imgW="444240" imgH="279360" progId="Equation.DSMT4">
                  <p:embed/>
                  <p:pic>
                    <p:nvPicPr>
                      <p:cNvPr id="11" name="Object 10"/>
                      <p:cNvPicPr/>
                      <p:nvPr/>
                    </p:nvPicPr>
                    <p:blipFill>
                      <a:blip r:embed="rId4"/>
                      <a:stretch>
                        <a:fillRect/>
                      </a:stretch>
                    </p:blipFill>
                    <p:spPr>
                      <a:xfrm>
                        <a:off x="2867631" y="2110021"/>
                        <a:ext cx="787459" cy="494974"/>
                      </a:xfrm>
                      <a:prstGeom prst="rect">
                        <a:avLst/>
                      </a:prstGeom>
                    </p:spPr>
                  </p:pic>
                </p:oleObj>
              </mc:Fallback>
            </mc:AlternateContent>
          </a:graphicData>
        </a:graphic>
      </p:graphicFrame>
      <p:sp>
        <p:nvSpPr>
          <p:cNvPr id="4" name="Text Placeholder 3"/>
          <p:cNvSpPr>
            <a:spLocks noGrp="1"/>
          </p:cNvSpPr>
          <p:nvPr>
            <p:ph type="body" idx="2"/>
          </p:nvPr>
        </p:nvSpPr>
        <p:spPr>
          <a:xfrm>
            <a:off x="457200" y="2429016"/>
            <a:ext cx="5873262" cy="605044"/>
          </a:xfrm>
        </p:spPr>
        <p:txBody>
          <a:bodyPr/>
          <a:lstStyle/>
          <a:p>
            <a:pPr marL="741600" indent="-284400">
              <a:spcBef>
                <a:spcPts val="600"/>
              </a:spcBef>
              <a:buFontTx/>
              <a:buChar char="–"/>
            </a:pPr>
            <a:r>
              <a:rPr lang="en-US" altLang="en-US" sz="2400" dirty="0"/>
              <a:t>Best case (array already in order) is</a:t>
            </a:r>
            <a:endParaRPr lang="en-US" sz="2400" dirty="0"/>
          </a:p>
        </p:txBody>
      </p:sp>
      <p:graphicFrame>
        <p:nvGraphicFramePr>
          <p:cNvPr id="6" name="Object 5" descr="O of n"/>
          <p:cNvGraphicFramePr>
            <a:graphicFrameLocks noChangeAspect="1"/>
          </p:cNvGraphicFramePr>
          <p:nvPr>
            <p:extLst>
              <p:ext uri="{D42A27DB-BD31-4B8C-83A1-F6EECF244321}">
                <p14:modId xmlns:p14="http://schemas.microsoft.com/office/powerpoint/2010/main" val="3078439791"/>
              </p:ext>
            </p:extLst>
          </p:nvPr>
        </p:nvGraphicFramePr>
        <p:xfrm>
          <a:off x="6180553" y="2524239"/>
          <a:ext cx="665581" cy="459021"/>
        </p:xfrm>
        <a:graphic>
          <a:graphicData uri="http://schemas.openxmlformats.org/presentationml/2006/ole">
            <mc:AlternateContent xmlns:mc="http://schemas.openxmlformats.org/markup-compatibility/2006">
              <mc:Choice xmlns:v="urn:schemas-microsoft-com:vml" Requires="v">
                <p:oleObj spid="_x0000_s2497" name="Equation" r:id="rId5" imgW="368280" imgH="253800" progId="Equation.DSMT4">
                  <p:embed/>
                </p:oleObj>
              </mc:Choice>
              <mc:Fallback>
                <p:oleObj name="Equation" r:id="rId5" imgW="368280" imgH="253800" progId="Equation.DSMT4">
                  <p:embed/>
                  <p:pic>
                    <p:nvPicPr>
                      <p:cNvPr id="0" name=""/>
                      <p:cNvPicPr/>
                      <p:nvPr/>
                    </p:nvPicPr>
                    <p:blipFill>
                      <a:blip r:embed="rId6"/>
                      <a:stretch>
                        <a:fillRect/>
                      </a:stretch>
                    </p:blipFill>
                    <p:spPr>
                      <a:xfrm>
                        <a:off x="6180553" y="2524239"/>
                        <a:ext cx="665581" cy="459021"/>
                      </a:xfrm>
                      <a:prstGeom prst="rect">
                        <a:avLst/>
                      </a:prstGeom>
                    </p:spPr>
                  </p:pic>
                </p:oleObj>
              </mc:Fallback>
            </mc:AlternateContent>
          </a:graphicData>
        </a:graphic>
      </p:graphicFrame>
    </p:spTree>
    <p:extLst>
      <p:ext uri="{BB962C8B-B14F-4D97-AF65-F5344CB8AC3E}">
        <p14:creationId xmlns:p14="http://schemas.microsoft.com/office/powerpoint/2010/main" val="2804225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Insertion </a:t>
            </a:r>
            <a:r>
              <a:rPr lang="en-US" altLang="en-US" dirty="0" smtClean="0"/>
              <a:t>Sort </a:t>
            </a:r>
            <a:r>
              <a:rPr lang="en-US" altLang="en-US" sz="2000" b="0" dirty="0" smtClean="0"/>
              <a:t>(1 of 5)</a:t>
            </a:r>
            <a:endParaRPr lang="en-US" sz="2000" b="0" dirty="0"/>
          </a:p>
        </p:txBody>
      </p:sp>
      <p:sp>
        <p:nvSpPr>
          <p:cNvPr id="3" name="Text Placeholder 2"/>
          <p:cNvSpPr>
            <a:spLocks noGrp="1"/>
          </p:cNvSpPr>
          <p:nvPr>
            <p:ph type="body" idx="1"/>
          </p:nvPr>
        </p:nvSpPr>
        <p:spPr>
          <a:xfrm>
            <a:off x="457200" y="1600201"/>
            <a:ext cx="8229600" cy="1020170"/>
          </a:xfrm>
        </p:spPr>
        <p:txBody>
          <a:bodyPr/>
          <a:lstStyle/>
          <a:p>
            <a:pPr eaLnBrk="1" hangingPunct="1"/>
            <a:r>
              <a:rPr lang="en-US" altLang="en-US" sz="2400" dirty="0"/>
              <a:t>Take each item from unsorted region</a:t>
            </a:r>
          </a:p>
          <a:p>
            <a:pPr lvl="1" eaLnBrk="1" hangingPunct="1"/>
            <a:r>
              <a:rPr lang="en-US" altLang="en-US" sz="2400" dirty="0"/>
              <a:t>Insert it into correct order in sorted </a:t>
            </a:r>
            <a:r>
              <a:rPr lang="en-US" altLang="en-US" sz="2400" dirty="0" smtClean="0"/>
              <a:t>region</a:t>
            </a:r>
            <a:endParaRPr lang="en-US" altLang="en-US" sz="2400" dirty="0"/>
          </a:p>
        </p:txBody>
      </p:sp>
      <p:sp>
        <p:nvSpPr>
          <p:cNvPr id="4" name="Text Placeholder 3"/>
          <p:cNvSpPr>
            <a:spLocks noGrp="1"/>
          </p:cNvSpPr>
          <p:nvPr>
            <p:ph type="body" idx="2"/>
          </p:nvPr>
        </p:nvSpPr>
        <p:spPr>
          <a:xfrm>
            <a:off x="457200" y="2775993"/>
            <a:ext cx="8229600" cy="887104"/>
          </a:xfrm>
        </p:spPr>
        <p:txBody>
          <a:bodyPr/>
          <a:lstStyle/>
          <a:p>
            <a:pPr marL="0" indent="0">
              <a:buNone/>
            </a:pPr>
            <a:r>
              <a:rPr lang="en-US" altLang="en-US" sz="2400" b="1" dirty="0" smtClean="0"/>
              <a:t>Figure </a:t>
            </a:r>
            <a:r>
              <a:rPr lang="en-US" altLang="en-US" sz="2400" b="1" dirty="0"/>
              <a:t>11-3 </a:t>
            </a:r>
            <a:r>
              <a:rPr lang="en-US" altLang="en-US" sz="2400" dirty="0"/>
              <a:t>An insertion sort partitions the array into two </a:t>
            </a:r>
            <a:r>
              <a:rPr lang="en-US" altLang="en-US" sz="2400" dirty="0" smtClean="0"/>
              <a:t>regions</a:t>
            </a:r>
            <a:endParaRPr lang="en-US" altLang="en-US" sz="2400" dirty="0"/>
          </a:p>
        </p:txBody>
      </p:sp>
      <p:pic>
        <p:nvPicPr>
          <p:cNvPr id="6" name="Picture 2" descr="An array of size n is given, with indexes from 0 to n minus 1. The divisions from index 0 to i are shaded and labeled, sorted. The divisions from index i plus 1 to n minus 1 are labeled, unsorted. Note below reads, after i iter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193" y="3663097"/>
            <a:ext cx="6551613"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5611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Insertion Sort </a:t>
            </a:r>
            <a:r>
              <a:rPr lang="en-US" altLang="en-US" sz="2000" b="0" dirty="0" smtClean="0"/>
              <a:t>(2 of </a:t>
            </a:r>
            <a:r>
              <a:rPr lang="en-US" altLang="en-US" sz="2000" b="0" dirty="0"/>
              <a:t>5)</a:t>
            </a:r>
            <a:endParaRPr lang="en-US" b="0" dirty="0"/>
          </a:p>
        </p:txBody>
      </p:sp>
      <p:sp>
        <p:nvSpPr>
          <p:cNvPr id="3" name="Text Placeholder 2"/>
          <p:cNvSpPr>
            <a:spLocks noGrp="1"/>
          </p:cNvSpPr>
          <p:nvPr>
            <p:ph type="body" idx="1"/>
          </p:nvPr>
        </p:nvSpPr>
        <p:spPr>
          <a:xfrm>
            <a:off x="457200" y="1600201"/>
            <a:ext cx="8229600" cy="542498"/>
          </a:xfrm>
        </p:spPr>
        <p:txBody>
          <a:bodyPr/>
          <a:lstStyle/>
          <a:p>
            <a:pPr marL="0" indent="0">
              <a:buNone/>
            </a:pPr>
            <a:r>
              <a:rPr lang="en-US" altLang="en-US" sz="2400" b="1" dirty="0" smtClean="0"/>
              <a:t>Figure </a:t>
            </a:r>
            <a:r>
              <a:rPr lang="en-US" altLang="en-US" sz="2400" b="1" dirty="0"/>
              <a:t>11-4 </a:t>
            </a:r>
            <a:r>
              <a:rPr lang="en-US" altLang="en-US" sz="2400" dirty="0"/>
              <a:t>An insertion sort of an array of five </a:t>
            </a:r>
            <a:r>
              <a:rPr lang="en-US" altLang="en-US" sz="2400" dirty="0" smtClean="0"/>
              <a:t>integers</a:t>
            </a:r>
            <a:endParaRPr lang="en-US" altLang="en-US" sz="2400" dirty="0"/>
          </a:p>
        </p:txBody>
      </p:sp>
      <p:pic>
        <p:nvPicPr>
          <p:cNvPr id="5" name="Picture 2" descr="An array titled, initial array has the following values in step 1: 29, 10, 14, 37, 13. Here, 29 is shaded in pale blue and 10 is shaded in grey. A note beside reads, copy 10. In step 2, values are as follows: 29, 29, 14, 37, 13. 29 from step 1 points to second 29 in step 2. A note beside reads, shift 29. In step 3, values are as follows: 10, 29, 14, 37, 13. 10 is shaded in dark blue, 29 in pale blue and 14 in grey. A note beside reads, paste 10, copy 14. In step 4, values are as follows: 10, 29, 29, 37, 13. 29 from step 3 points to second 29 in step 4. A note reads, shift 29. In step 5, values are as follows: 10, 14, 29, 37, 13. 10 and 29 are shaded in pale blue, 14 in dark blue and 37 in grey. A note reads, Insert 14; copy 37, insert 37 on top of itself. In step 6, values are as follows: 10, 14, 29, 37, 13. 10, 14, and 29 are shaded in pale blue, 37 in dark blue and 13 in grey. A note reads, copy 13. In step 7, values are as follows: 10, 14, 14, 29, 37. A note reads, shift 37, 29, 14. 14 from step 6 points to second 14 in step 7; 29 and 37 from step 6 point to 29 and 37 in step 7. In step 8, an array titled, sorted array has values as follows: 10, 13, 14, 29, 37. A note beside reads, insert 13. 13 is shaded in dark blue, other values are shaded in pale 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828" y="2430250"/>
            <a:ext cx="6891133" cy="363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1764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Insertion Sort </a:t>
            </a:r>
            <a:r>
              <a:rPr lang="en-US" altLang="en-US" sz="2000" b="0" dirty="0" smtClean="0"/>
              <a:t>(3 </a:t>
            </a:r>
            <a:r>
              <a:rPr lang="en-US" altLang="en-US" sz="2000" b="0" dirty="0"/>
              <a:t>of 5)</a:t>
            </a:r>
            <a:endParaRPr lang="en-US" dirty="0"/>
          </a:p>
        </p:txBody>
      </p:sp>
      <p:sp>
        <p:nvSpPr>
          <p:cNvPr id="3" name="Text Placeholder 2"/>
          <p:cNvSpPr>
            <a:spLocks noGrp="1"/>
          </p:cNvSpPr>
          <p:nvPr>
            <p:ph type="body" idx="1"/>
          </p:nvPr>
        </p:nvSpPr>
        <p:spPr>
          <a:xfrm>
            <a:off x="457200" y="1600201"/>
            <a:ext cx="8229600" cy="542498"/>
          </a:xfrm>
        </p:spPr>
        <p:txBody>
          <a:bodyPr/>
          <a:lstStyle/>
          <a:p>
            <a:pPr marL="0" indent="0">
              <a:buNone/>
            </a:pPr>
            <a:r>
              <a:rPr lang="en-US" altLang="en-US" sz="2400" b="1" dirty="0" smtClean="0"/>
              <a:t>Listing </a:t>
            </a:r>
            <a:r>
              <a:rPr lang="en-US" altLang="en-US" sz="2400" b="1" dirty="0"/>
              <a:t>11-3 </a:t>
            </a:r>
            <a:r>
              <a:rPr lang="en-US" altLang="en-US" sz="2400" dirty="0"/>
              <a:t>An implementation </a:t>
            </a:r>
            <a:r>
              <a:rPr lang="en-US" altLang="en-US" sz="2400" dirty="0" smtClean="0"/>
              <a:t>of </a:t>
            </a:r>
            <a:r>
              <a:rPr lang="en-US" altLang="en-US" sz="2400" dirty="0"/>
              <a:t>the insertion </a:t>
            </a:r>
            <a:r>
              <a:rPr lang="en-US" altLang="en-US" sz="2400" dirty="0" smtClean="0"/>
              <a:t>sort</a:t>
            </a:r>
            <a:endParaRPr lang="en-US" altLang="en-US" sz="2400" dirty="0"/>
          </a:p>
        </p:txBody>
      </p:sp>
      <p:pic>
        <p:nvPicPr>
          <p:cNvPr id="5" name="Picture 6" descr="Computer code. The code has 33 lines. The lines read as follows. Line 1. forward slash asterisk asterisk Sorts the items in an array into ascending order period. Line 2. at sign pre None period. Line 3. at sign post the Array is sorted into ascending order semicolon n is unchanged period. Line 4. at sign p a r a m the Array The given array period. Line 5. at sign p a r a m n The size of the Array period asterisk forward slash. Line 6. template left angle bracket class Item Type right angle bracket. Line 7. void insertion Sort left parenthesis Item Type the Array left bracket right bracket comma i n t, n right parenthesis. Line 8. left brace. Line 9, indented once. forward slash forward slash unsorted equals first index of the unsorted region comma. Line 10, indented once. forward slash forward slash l o c equals index of insertion in the sorted region comma. Line 11, indented once. forward slash forward slash next Item equals next item in the unsorted region period. Line 12, indented once. forward slash forward slash Initially comma sorted region is the Array left bracket 0 right bracket comma. Line 13, indented once. forward slash forward slash unsorted region is the Array left bracket 1 period period n minus 1 right bracket period. Line 14, indented once. forward slash forward slash In general comma sorted region is the Array left bracket 0 period period unsorted minus 1 right bracket comma. Line 15, indented once. forward slash forward slash unsorted region the Array left bracket unsorted period period n minus 1 right bra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636" y="2430250"/>
            <a:ext cx="7396727" cy="376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9801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Insertion Sort </a:t>
            </a:r>
            <a:r>
              <a:rPr lang="en-US" altLang="en-US" sz="2000" b="0" dirty="0" smtClean="0"/>
              <a:t>(4 </a:t>
            </a:r>
            <a:r>
              <a:rPr lang="en-US" altLang="en-US" sz="2000" b="0" dirty="0"/>
              <a:t>of 5)</a:t>
            </a:r>
            <a:endParaRPr lang="en-US" dirty="0"/>
          </a:p>
        </p:txBody>
      </p:sp>
      <p:sp>
        <p:nvSpPr>
          <p:cNvPr id="3" name="Text Placeholder 2"/>
          <p:cNvSpPr>
            <a:spLocks noGrp="1"/>
          </p:cNvSpPr>
          <p:nvPr>
            <p:ph type="body" idx="1"/>
          </p:nvPr>
        </p:nvSpPr>
        <p:spPr>
          <a:xfrm>
            <a:off x="457200" y="1600201"/>
            <a:ext cx="8229600" cy="515202"/>
          </a:xfrm>
        </p:spPr>
        <p:txBody>
          <a:bodyPr/>
          <a:lstStyle/>
          <a:p>
            <a:pPr marL="0" indent="0">
              <a:buNone/>
            </a:pPr>
            <a:r>
              <a:rPr lang="en-US" altLang="en-US" sz="2400" b="1" dirty="0" smtClean="0"/>
              <a:t>Listing </a:t>
            </a:r>
            <a:r>
              <a:rPr lang="en-US" altLang="en-US" sz="2400" b="1" dirty="0"/>
              <a:t>11-3 </a:t>
            </a:r>
            <a:r>
              <a:rPr lang="en-US" altLang="en-US" sz="2400" b="1" dirty="0" smtClean="0"/>
              <a:t>[Continued]</a:t>
            </a:r>
            <a:endParaRPr lang="en-US" altLang="en-US" sz="2400" b="1" dirty="0"/>
          </a:p>
        </p:txBody>
      </p:sp>
      <p:pic>
        <p:nvPicPr>
          <p:cNvPr id="5" name="Picture 2" descr="The computer code continues. Line 16, indented once. for left parenthesis i n t unsorted equals 1 semicolon unsorted less than sign n semicolon unsorted plus plus right parenthesis. Line 17, indented once. left brace. Line 18, indented twice. forward slash forward slash At this point comma the Array left bracket 0 period period unsorted minus 1 right bracket is sorted period. Line 19, indented twice. forward slash forward slash Find the right position left parenthesis l o c right parenthesis in the Array left bracket 0 period period unsorted right bracket. Line 20, indented twice. forward slash forward slash for the Array left bracket unsorted right bracket comma which is the first entry in the. Line 21, indented twice. forward slash forward slash unsorted region semicolon shift comma if necessary comma to make room. Line 22, indented twice. Item Type next Item equals the Array left bracket unsorted right bracket semicolon. Line 23, indented twice. i n t, l o c equals unsorted semicolon. Line 24, indented twice. while left parenthesis left parenthesis l o c greater than sign 0 right parenthesis ampersand ampersand left parenthesis the Array left bracket l o c minus 1 right bracket greater than sign next Item right parenthesis right parenthesis. Line 25, indented twice. left brace. Line 26, indented 3 times. forward slash forward slash Shift the Array left bracket l o c minus 1 right bracket to the right. Line 27, indented 3 times. the Array left bracket l o c right bracket equals the Array left bracket l o c minus 1 right bracket semicolon. Line 28, indented 3 times. l o c minus minus semicolon. Line 29, indented twice. right brace forward slash forward slash end while. Line 30, indented twice. forward slash forward slash At this point comma the Array left bracket l o c right bracket is where next Item belongs. Line 31, indented twice. the Array left bracket l o c right bracket equals next Item semicolon forward slash forward slash Insert next Item into sorted region. Line 32, indented once. right brace forward slash forward slash end for. Line 33. right brace forward slash forward slash end insertion S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377" y="2402954"/>
            <a:ext cx="6585245" cy="3898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0542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Insertion Sort </a:t>
            </a:r>
            <a:r>
              <a:rPr lang="en-US" altLang="en-US" sz="2000" b="0" dirty="0" smtClean="0"/>
              <a:t>(5 </a:t>
            </a:r>
            <a:r>
              <a:rPr lang="en-US" altLang="en-US" sz="2000" b="0" dirty="0"/>
              <a:t>of 5)</a:t>
            </a:r>
            <a:endParaRPr lang="en-US" dirty="0"/>
          </a:p>
        </p:txBody>
      </p:sp>
      <p:sp>
        <p:nvSpPr>
          <p:cNvPr id="4" name="Text Placeholder 3"/>
          <p:cNvSpPr>
            <a:spLocks noGrp="1"/>
          </p:cNvSpPr>
          <p:nvPr>
            <p:ph type="body" idx="1"/>
          </p:nvPr>
        </p:nvSpPr>
        <p:spPr>
          <a:xfrm>
            <a:off x="457200" y="1600201"/>
            <a:ext cx="2511083" cy="917916"/>
          </a:xfrm>
        </p:spPr>
        <p:txBody>
          <a:bodyPr/>
          <a:lstStyle/>
          <a:p>
            <a:pPr eaLnBrk="1" hangingPunct="1"/>
            <a:r>
              <a:rPr lang="en-US" altLang="en-US" sz="2400" dirty="0"/>
              <a:t>Analysis</a:t>
            </a:r>
          </a:p>
          <a:p>
            <a:pPr marL="741600" lvl="1" indent="-284400" eaLnBrk="1" hangingPunct="1"/>
            <a:r>
              <a:rPr lang="en-US" altLang="en-US" sz="2400" dirty="0">
                <a:latin typeface="+mn-lt"/>
              </a:rPr>
              <a:t>Worst case</a:t>
            </a:r>
            <a:endParaRPr lang="en-US" sz="2400" dirty="0">
              <a:latin typeface="+mn-lt"/>
            </a:endParaRPr>
          </a:p>
        </p:txBody>
      </p:sp>
      <p:graphicFrame>
        <p:nvGraphicFramePr>
          <p:cNvPr id="11" name="Object 10" descr="O of n squared"/>
          <p:cNvGraphicFramePr>
            <a:graphicFrameLocks noChangeAspect="1"/>
          </p:cNvGraphicFramePr>
          <p:nvPr>
            <p:extLst>
              <p:ext uri="{D42A27DB-BD31-4B8C-83A1-F6EECF244321}">
                <p14:modId xmlns:p14="http://schemas.microsoft.com/office/powerpoint/2010/main" val="1696147926"/>
              </p:ext>
            </p:extLst>
          </p:nvPr>
        </p:nvGraphicFramePr>
        <p:xfrm>
          <a:off x="2867631" y="2110021"/>
          <a:ext cx="787459" cy="494974"/>
        </p:xfrm>
        <a:graphic>
          <a:graphicData uri="http://schemas.openxmlformats.org/presentationml/2006/ole">
            <mc:AlternateContent xmlns:mc="http://schemas.openxmlformats.org/markup-compatibility/2006">
              <mc:Choice xmlns:v="urn:schemas-microsoft-com:vml" Requires="v">
                <p:oleObj spid="_x0000_s3488" name="Equation" r:id="rId3" imgW="444240" imgH="279360" progId="Equation.DSMT4">
                  <p:embed/>
                </p:oleObj>
              </mc:Choice>
              <mc:Fallback>
                <p:oleObj name="Equation" r:id="rId3" imgW="444240" imgH="279360" progId="Equation.DSMT4">
                  <p:embed/>
                  <p:pic>
                    <p:nvPicPr>
                      <p:cNvPr id="5" name="Object 4"/>
                      <p:cNvPicPr/>
                      <p:nvPr/>
                    </p:nvPicPr>
                    <p:blipFill>
                      <a:blip r:embed="rId4"/>
                      <a:stretch>
                        <a:fillRect/>
                      </a:stretch>
                    </p:blipFill>
                    <p:spPr>
                      <a:xfrm>
                        <a:off x="2867631" y="2110021"/>
                        <a:ext cx="787459" cy="494974"/>
                      </a:xfrm>
                      <a:prstGeom prst="rect">
                        <a:avLst/>
                      </a:prstGeom>
                    </p:spPr>
                  </p:pic>
                </p:oleObj>
              </mc:Fallback>
            </mc:AlternateContent>
          </a:graphicData>
        </a:graphic>
      </p:graphicFrame>
      <p:sp>
        <p:nvSpPr>
          <p:cNvPr id="6" name="Content Placeholder 5"/>
          <p:cNvSpPr>
            <a:spLocks noGrp="1"/>
          </p:cNvSpPr>
          <p:nvPr>
            <p:ph sz="quarter" idx="13"/>
          </p:nvPr>
        </p:nvSpPr>
        <p:spPr>
          <a:xfrm>
            <a:off x="457200" y="2503143"/>
            <a:ext cx="5831058" cy="558800"/>
          </a:xfrm>
        </p:spPr>
        <p:txBody>
          <a:bodyPr/>
          <a:lstStyle/>
          <a:p>
            <a:pPr marL="741600" indent="-284400">
              <a:spcBef>
                <a:spcPts val="600"/>
              </a:spcBef>
              <a:buFont typeface="Arial" panose="020B0604020202020204" pitchFamily="34" charset="0"/>
              <a:buChar char="–"/>
            </a:pPr>
            <a:r>
              <a:rPr lang="en-US" altLang="en-US" sz="2400" dirty="0"/>
              <a:t>Best case (array already in order) is</a:t>
            </a:r>
            <a:endParaRPr lang="en-US" sz="2400" dirty="0"/>
          </a:p>
        </p:txBody>
      </p:sp>
      <p:graphicFrame>
        <p:nvGraphicFramePr>
          <p:cNvPr id="12" name="Object 11" descr="O of n"/>
          <p:cNvGraphicFramePr>
            <a:graphicFrameLocks noChangeAspect="1"/>
          </p:cNvGraphicFramePr>
          <p:nvPr>
            <p:extLst>
              <p:ext uri="{D42A27DB-BD31-4B8C-83A1-F6EECF244321}">
                <p14:modId xmlns:p14="http://schemas.microsoft.com/office/powerpoint/2010/main" val="4035303035"/>
              </p:ext>
            </p:extLst>
          </p:nvPr>
        </p:nvGraphicFramePr>
        <p:xfrm>
          <a:off x="6166905" y="2608227"/>
          <a:ext cx="665581" cy="459021"/>
        </p:xfrm>
        <a:graphic>
          <a:graphicData uri="http://schemas.openxmlformats.org/presentationml/2006/ole">
            <mc:AlternateContent xmlns:mc="http://schemas.openxmlformats.org/markup-compatibility/2006">
              <mc:Choice xmlns:v="urn:schemas-microsoft-com:vml" Requires="v">
                <p:oleObj spid="_x0000_s3489" name="Equation" r:id="rId5" imgW="368280" imgH="253800" progId="Equation.DSMT4">
                  <p:embed/>
                </p:oleObj>
              </mc:Choice>
              <mc:Fallback>
                <p:oleObj name="Equation" r:id="rId5" imgW="368280" imgH="253800" progId="Equation.DSMT4">
                  <p:embed/>
                  <p:pic>
                    <p:nvPicPr>
                      <p:cNvPr id="6" name="Object 5"/>
                      <p:cNvPicPr/>
                      <p:nvPr/>
                    </p:nvPicPr>
                    <p:blipFill>
                      <a:blip r:embed="rId6"/>
                      <a:stretch>
                        <a:fillRect/>
                      </a:stretch>
                    </p:blipFill>
                    <p:spPr>
                      <a:xfrm>
                        <a:off x="6166905" y="2608227"/>
                        <a:ext cx="665581" cy="459021"/>
                      </a:xfrm>
                      <a:prstGeom prst="rect">
                        <a:avLst/>
                      </a:prstGeom>
                    </p:spPr>
                  </p:pic>
                </p:oleObj>
              </mc:Fallback>
            </mc:AlternateContent>
          </a:graphicData>
        </a:graphic>
      </p:graphicFrame>
      <p:sp>
        <p:nvSpPr>
          <p:cNvPr id="7" name="Content Placeholder 6"/>
          <p:cNvSpPr>
            <a:spLocks noGrp="1"/>
          </p:cNvSpPr>
          <p:nvPr>
            <p:ph sz="quarter" idx="14"/>
          </p:nvPr>
        </p:nvSpPr>
        <p:spPr>
          <a:xfrm>
            <a:off x="457200" y="2912133"/>
            <a:ext cx="8232775" cy="1758339"/>
          </a:xfrm>
        </p:spPr>
        <p:txBody>
          <a:bodyPr/>
          <a:lstStyle/>
          <a:p>
            <a:pPr marL="255600" eaLnBrk="1" hangingPunct="1"/>
            <a:r>
              <a:rPr lang="en-US" altLang="en-US" sz="2400" dirty="0"/>
              <a:t>Appropriate for small (n </a:t>
            </a:r>
            <a:r>
              <a:rPr lang="en-US" altLang="en-US" sz="2400" dirty="0" smtClean="0"/>
              <a:t>&lt; </a:t>
            </a:r>
            <a:r>
              <a:rPr lang="en-US" altLang="en-US" sz="2400" dirty="0"/>
              <a:t>25) arrays</a:t>
            </a:r>
          </a:p>
          <a:p>
            <a:pPr marL="255600" eaLnBrk="1" hangingPunct="1"/>
            <a:r>
              <a:rPr lang="en-US" altLang="en-US" sz="2400" dirty="0"/>
              <a:t>Unsuitable for large arrays</a:t>
            </a:r>
          </a:p>
          <a:p>
            <a:pPr marL="741600" lvl="1" indent="-284400" eaLnBrk="1" hangingPunct="1"/>
            <a:r>
              <a:rPr lang="en-US" altLang="en-US" sz="2400" dirty="0"/>
              <a:t>Unless already </a:t>
            </a:r>
            <a:r>
              <a:rPr lang="en-US" altLang="en-US" sz="2400" dirty="0" smtClean="0"/>
              <a:t>sorted</a:t>
            </a:r>
            <a:endParaRPr lang="en-US" altLang="en-US" sz="2400" dirty="0"/>
          </a:p>
        </p:txBody>
      </p:sp>
    </p:spTree>
    <p:extLst>
      <p:ext uri="{BB962C8B-B14F-4D97-AF65-F5344CB8AC3E}">
        <p14:creationId xmlns:p14="http://schemas.microsoft.com/office/powerpoint/2010/main" val="1187321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Faster Sorting Algorithms</a:t>
            </a:r>
            <a:endParaRPr lang="en-US" dirty="0"/>
          </a:p>
        </p:txBody>
      </p:sp>
      <p:sp>
        <p:nvSpPr>
          <p:cNvPr id="3" name="Text Placeholder 2"/>
          <p:cNvSpPr>
            <a:spLocks noGrp="1"/>
          </p:cNvSpPr>
          <p:nvPr>
            <p:ph type="body" idx="4294967295"/>
          </p:nvPr>
        </p:nvSpPr>
        <p:spPr>
          <a:xfrm>
            <a:off x="457200" y="1600200"/>
            <a:ext cx="8229600" cy="4525963"/>
          </a:xfrm>
        </p:spPr>
        <p:txBody>
          <a:bodyPr/>
          <a:lstStyle/>
          <a:p>
            <a:pPr indent="-255600" eaLnBrk="1" hangingPunct="1"/>
            <a:r>
              <a:rPr lang="en-US" altLang="en-US" sz="2400" dirty="0">
                <a:latin typeface="+mn-lt"/>
              </a:rPr>
              <a:t>The Merge Sort</a:t>
            </a:r>
          </a:p>
          <a:p>
            <a:pPr indent="-255600" eaLnBrk="1" hangingPunct="1"/>
            <a:r>
              <a:rPr lang="en-US" altLang="en-US" sz="2400" dirty="0">
                <a:latin typeface="+mn-lt"/>
              </a:rPr>
              <a:t>The Quick Sort</a:t>
            </a:r>
          </a:p>
          <a:p>
            <a:pPr indent="-255600" eaLnBrk="1" hangingPunct="1"/>
            <a:r>
              <a:rPr lang="en-US" altLang="en-US" sz="2400" dirty="0">
                <a:latin typeface="+mn-lt"/>
              </a:rPr>
              <a:t>The Radix </a:t>
            </a:r>
            <a:r>
              <a:rPr lang="en-US" altLang="en-US" sz="2400" dirty="0" smtClean="0">
                <a:latin typeface="+mn-lt"/>
              </a:rPr>
              <a:t>Sort</a:t>
            </a:r>
            <a:endParaRPr lang="en-US" altLang="en-US" sz="2400" dirty="0">
              <a:latin typeface="+mn-lt"/>
            </a:endParaRPr>
          </a:p>
        </p:txBody>
      </p:sp>
    </p:spTree>
    <p:extLst>
      <p:ext uri="{BB962C8B-B14F-4D97-AF65-F5344CB8AC3E}">
        <p14:creationId xmlns:p14="http://schemas.microsoft.com/office/powerpoint/2010/main" val="3866745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Basic Sorting </a:t>
            </a:r>
            <a:r>
              <a:rPr lang="en-US" altLang="en-US" dirty="0" smtClean="0"/>
              <a:t>Algorithms </a:t>
            </a:r>
            <a:r>
              <a:rPr lang="en-US" altLang="en-US" sz="2000" b="0" dirty="0" smtClean="0"/>
              <a:t>(1 of 2)</a:t>
            </a:r>
            <a:endParaRPr lang="en-US" sz="2000" b="0" dirty="0"/>
          </a:p>
        </p:txBody>
      </p:sp>
      <p:sp>
        <p:nvSpPr>
          <p:cNvPr id="3" name="Text Placeholder 2"/>
          <p:cNvSpPr>
            <a:spLocks noGrp="1"/>
          </p:cNvSpPr>
          <p:nvPr>
            <p:ph type="body" idx="1"/>
          </p:nvPr>
        </p:nvSpPr>
        <p:spPr/>
        <p:txBody>
          <a:bodyPr/>
          <a:lstStyle/>
          <a:p>
            <a:pPr indent="-255600" eaLnBrk="1" hangingPunct="1"/>
            <a:r>
              <a:rPr lang="en-US" altLang="en-US" sz="2400" dirty="0">
                <a:latin typeface="+mn-lt"/>
              </a:rPr>
              <a:t>Sorting:</a:t>
            </a:r>
          </a:p>
          <a:p>
            <a:pPr lvl="1" indent="-284400" eaLnBrk="1" hangingPunct="1"/>
            <a:r>
              <a:rPr lang="en-US" altLang="en-US" sz="2400" dirty="0">
                <a:latin typeface="+mn-lt"/>
              </a:rPr>
              <a:t>Organize a collection of data into either ascending or descending order</a:t>
            </a:r>
          </a:p>
          <a:p>
            <a:pPr indent="-255600" eaLnBrk="1" hangingPunct="1"/>
            <a:r>
              <a:rPr lang="en-US" altLang="en-US" sz="2400" dirty="0">
                <a:latin typeface="+mn-lt"/>
              </a:rPr>
              <a:t>Internal </a:t>
            </a:r>
            <a:r>
              <a:rPr lang="en-US" altLang="en-US" sz="2400" dirty="0" smtClean="0">
                <a:latin typeface="+mn-lt"/>
              </a:rPr>
              <a:t>sort</a:t>
            </a:r>
            <a:endParaRPr lang="en-US" altLang="en-US" sz="2400" dirty="0">
              <a:latin typeface="+mn-lt"/>
            </a:endParaRPr>
          </a:p>
          <a:p>
            <a:pPr lvl="1" indent="-284400" eaLnBrk="1" hangingPunct="1"/>
            <a:r>
              <a:rPr lang="en-US" altLang="en-US" sz="2400" dirty="0">
                <a:latin typeface="+mn-lt"/>
              </a:rPr>
              <a:t>Collection of data fits in memory</a:t>
            </a:r>
          </a:p>
          <a:p>
            <a:pPr indent="-255600" eaLnBrk="1" hangingPunct="1"/>
            <a:r>
              <a:rPr lang="en-US" altLang="en-US" sz="2400" dirty="0">
                <a:latin typeface="+mn-lt"/>
              </a:rPr>
              <a:t>External </a:t>
            </a:r>
            <a:r>
              <a:rPr lang="en-US" altLang="en-US" sz="2400" dirty="0" smtClean="0">
                <a:latin typeface="+mn-lt"/>
              </a:rPr>
              <a:t>sort</a:t>
            </a:r>
            <a:endParaRPr lang="en-US" altLang="en-US" sz="2400" dirty="0">
              <a:latin typeface="+mn-lt"/>
            </a:endParaRPr>
          </a:p>
          <a:p>
            <a:pPr lvl="1" indent="-284400" eaLnBrk="1" hangingPunct="1"/>
            <a:r>
              <a:rPr lang="en-US" altLang="en-US" sz="2400" dirty="0">
                <a:latin typeface="+mn-lt"/>
              </a:rPr>
              <a:t>Collection of data does </a:t>
            </a:r>
            <a:r>
              <a:rPr lang="en-US" altLang="en-US" sz="2400" b="1" dirty="0">
                <a:latin typeface="+mn-lt"/>
              </a:rPr>
              <a:t>not</a:t>
            </a:r>
            <a:r>
              <a:rPr lang="en-US" altLang="en-US" sz="2400" dirty="0">
                <a:latin typeface="+mn-lt"/>
              </a:rPr>
              <a:t> all fit in memory</a:t>
            </a:r>
          </a:p>
          <a:p>
            <a:pPr lvl="1" indent="-284400" eaLnBrk="1" hangingPunct="1"/>
            <a:r>
              <a:rPr lang="en-US" altLang="en-US" sz="2400" dirty="0">
                <a:latin typeface="+mn-lt"/>
              </a:rPr>
              <a:t>Must reside on secondary </a:t>
            </a:r>
            <a:r>
              <a:rPr lang="en-US" altLang="en-US" sz="2400" dirty="0" smtClean="0">
                <a:latin typeface="+mn-lt"/>
              </a:rPr>
              <a:t>storage</a:t>
            </a:r>
            <a:endParaRPr lang="en-US" altLang="en-US" sz="2400" dirty="0">
              <a:latin typeface="+mn-lt"/>
            </a:endParaRPr>
          </a:p>
        </p:txBody>
      </p:sp>
    </p:spTree>
    <p:extLst>
      <p:ext uri="{BB962C8B-B14F-4D97-AF65-F5344CB8AC3E}">
        <p14:creationId xmlns:p14="http://schemas.microsoft.com/office/powerpoint/2010/main" val="31931130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Merge </a:t>
            </a:r>
            <a:r>
              <a:rPr lang="en-US" altLang="en-US" dirty="0" smtClean="0"/>
              <a:t>Sort </a:t>
            </a:r>
            <a:r>
              <a:rPr lang="en-US" altLang="en-US" sz="2000" b="0" dirty="0" smtClean="0"/>
              <a:t>(1 of 9)</a:t>
            </a:r>
            <a:endParaRPr lang="en-US" sz="2000" b="0" dirty="0"/>
          </a:p>
        </p:txBody>
      </p:sp>
      <p:sp>
        <p:nvSpPr>
          <p:cNvPr id="3" name="Text Placeholder 2"/>
          <p:cNvSpPr>
            <a:spLocks noGrp="1"/>
          </p:cNvSpPr>
          <p:nvPr>
            <p:ph type="body" idx="1"/>
          </p:nvPr>
        </p:nvSpPr>
        <p:spPr>
          <a:xfrm>
            <a:off x="457200" y="1600201"/>
            <a:ext cx="8229600" cy="569793"/>
          </a:xfrm>
        </p:spPr>
        <p:txBody>
          <a:bodyPr/>
          <a:lstStyle/>
          <a:p>
            <a:pPr marL="0" indent="0">
              <a:buNone/>
            </a:pPr>
            <a:r>
              <a:rPr lang="en-US" altLang="en-US" sz="2400" b="1" dirty="0" smtClean="0"/>
              <a:t>Figure </a:t>
            </a:r>
            <a:r>
              <a:rPr lang="en-US" altLang="en-US" sz="2400" b="1" dirty="0"/>
              <a:t>11-5 </a:t>
            </a:r>
            <a:r>
              <a:rPr lang="en-US" altLang="en-US" sz="2400" dirty="0"/>
              <a:t>A merge sort with an auxiliary temporary </a:t>
            </a:r>
            <a:r>
              <a:rPr lang="en-US" altLang="en-US" sz="2400" dirty="0" smtClean="0"/>
              <a:t>array</a:t>
            </a:r>
            <a:endParaRPr lang="en-US" altLang="en-US" sz="2400" dirty="0"/>
          </a:p>
        </p:txBody>
      </p:sp>
      <p:pic>
        <p:nvPicPr>
          <p:cNvPr id="5" name="Picture 2" descr="An array titled, the Array has the following values in step 1: 8, 1, 4, 3, 2. A note beside reads, divide the array in half. In step 2, the array is divided into 2. First half has 1, 4, 8. Second half has 2, 3. Note beside reads, sort the halves. The steps for sorting are as follows: Merge the halves, a) 1 less than sign 2, so move 1 from left half to temp Array. b) 4 greater than sign 2, so move 2 from right half to temp Array. c) 4 greater than sign 3, so move 3 from right half to temp Array. d) Right half is finished, so move rest of left half to temp Array. An array titled, temp array has the following values in step 3: 1, 2, 3, 4, 8. This is a temporary array and has its values pointed from the values in previous step. The arrow pointed to value 1 is labeled, a, to depict step a of sorting. Similarly, arrow to 2 is labeled, b; arrow to 3 is labeled, c and arrow to 4 and 8 are together labeled, d. From here, the values move to original array titled, the array, in the same order. A note beside reads, Copy temporary array back into original 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583" y="2457545"/>
            <a:ext cx="6462833" cy="371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5124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Merge Sort </a:t>
            </a:r>
            <a:r>
              <a:rPr lang="en-US" altLang="en-US" sz="2000" b="0" dirty="0" smtClean="0"/>
              <a:t>(2 </a:t>
            </a:r>
            <a:r>
              <a:rPr lang="en-US" altLang="en-US" sz="2000" b="0" dirty="0"/>
              <a:t>of 9)</a:t>
            </a:r>
            <a:endParaRPr lang="en-US" dirty="0"/>
          </a:p>
        </p:txBody>
      </p:sp>
      <p:sp>
        <p:nvSpPr>
          <p:cNvPr id="3" name="Text Placeholder 2"/>
          <p:cNvSpPr>
            <a:spLocks noGrp="1"/>
          </p:cNvSpPr>
          <p:nvPr>
            <p:ph type="body" idx="1"/>
          </p:nvPr>
        </p:nvSpPr>
        <p:spPr>
          <a:xfrm>
            <a:off x="457200" y="1600201"/>
            <a:ext cx="8229600" cy="467590"/>
          </a:xfrm>
        </p:spPr>
        <p:txBody>
          <a:bodyPr/>
          <a:lstStyle/>
          <a:p>
            <a:pPr marL="0" indent="0">
              <a:buNone/>
            </a:pPr>
            <a:r>
              <a:rPr lang="en-US" altLang="en-US" sz="2400" dirty="0"/>
              <a:t>Pseudocode for the merge </a:t>
            </a:r>
            <a:r>
              <a:rPr lang="en-US" altLang="en-US" sz="2400" dirty="0" smtClean="0"/>
              <a:t>sort</a:t>
            </a:r>
            <a:endParaRPr lang="en-US" altLang="en-US" sz="2400" dirty="0"/>
          </a:p>
        </p:txBody>
      </p:sp>
      <p:pic>
        <p:nvPicPr>
          <p:cNvPr id="5" name="Picture 6" descr="Computer code has 18 lines. The lines read as follows. Line 1. forward slash forward slash Sorts the Array left bracket first period period last right bracket by. Line 2. forward slash forward slash 1 period Sorting the first half of the array. Line 3. forward slash forward slash 2 period Sorting the second half of the array. Line 4. forward slash forward slash 3 period Merging the two sorted halves. Line 5. merge Sort left parenthesis the Array colon Item Array comma first colon integer comma last colon integer right parenthesis. Line 6. left brace. Line 7, indented once. if left parenthesis first less than sign last right parenthesis. Line 8, indented once. left brace. Line 9, indented twice. mid equals left parenthesis first plus last right parenthesis forward slash 2 forward slash forward slash Get midpoint. Line 10, indented twice. forward slash forward slash Sort the Array left bracket first period period mid right bracket. Line 11, indented twice. merge Sort left parenthesis the Array comma first comma mid right parenthesis. Line 12, indented twice. forward slash forward slash Sort the Array left bracket mid plus 1 period period last right bracket. Line 13, indented twice. merge Sort left parenthesis the Array comma mid plus 1 comma last right parenthesis. Line 14, indented twice. forward slash forward slash Merge sorted halves the Array left bracket first period period mid right bracket and the Array left bracket mid plus 1 period period last right bracket. Line 15, indented twice. merge left parenthesis the Array comma first comma mid comma last right parenthesis. Line 16, indented once. right brace. Line 17, indented once. forward slash forward slash If first greater than sign equals last comma there is nothing to do. Line 18. right bra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527" y="2369810"/>
            <a:ext cx="6004946" cy="391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82579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Merge Sort </a:t>
            </a:r>
            <a:r>
              <a:rPr lang="en-US" altLang="en-US" sz="2000" b="0" dirty="0" smtClean="0"/>
              <a:t>(3 </a:t>
            </a:r>
            <a:r>
              <a:rPr lang="en-US" altLang="en-US" sz="2000" b="0" dirty="0"/>
              <a:t>of 9)</a:t>
            </a:r>
            <a:endParaRPr lang="en-US" dirty="0"/>
          </a:p>
        </p:txBody>
      </p:sp>
      <p:sp>
        <p:nvSpPr>
          <p:cNvPr id="3" name="Text Placeholder 2"/>
          <p:cNvSpPr>
            <a:spLocks noGrp="1"/>
          </p:cNvSpPr>
          <p:nvPr>
            <p:ph type="body" idx="1"/>
          </p:nvPr>
        </p:nvSpPr>
        <p:spPr>
          <a:xfrm>
            <a:off x="457200" y="1600201"/>
            <a:ext cx="8229600" cy="542498"/>
          </a:xfrm>
        </p:spPr>
        <p:txBody>
          <a:bodyPr/>
          <a:lstStyle/>
          <a:p>
            <a:pPr marL="0" indent="0">
              <a:buNone/>
            </a:pPr>
            <a:r>
              <a:rPr lang="en-US" altLang="en-US" sz="2400" b="1" dirty="0" smtClean="0"/>
              <a:t>Figure </a:t>
            </a:r>
            <a:r>
              <a:rPr lang="en-US" altLang="en-US" sz="2400" b="1" dirty="0"/>
              <a:t>11-6 </a:t>
            </a:r>
            <a:r>
              <a:rPr lang="en-US" altLang="en-US" sz="2400" dirty="0"/>
              <a:t>A merge sort of an array of six </a:t>
            </a:r>
            <a:r>
              <a:rPr lang="en-US" altLang="en-US" sz="2400" dirty="0" smtClean="0"/>
              <a:t>integers</a:t>
            </a:r>
            <a:endParaRPr lang="en-US" altLang="en-US" sz="2400" dirty="0"/>
          </a:p>
        </p:txBody>
      </p:sp>
      <p:pic>
        <p:nvPicPr>
          <p:cNvPr id="5" name="Picture 2" descr="An array has the following values: 38, 16, 27, 39, 12, 27. This array is sorted in ascending order, using six steps. The steps are as follows: In step 1, array is divided into two. First array has 38, 16, 27. Second array has 39, 12, 27. In step 2, first array is divided into two. First array in step 2 has 38, 16. Second array in step 2 has 27. Second array in step 1 is divided into two. Third array is step 2 has 39, 12. Fourth array has 27. In step 3, first array in step 2 is further divided into two arrays. First and second array in step 3 have 38 and 16. Similarly, third array in step 2 is further divided into two arrays. Third and fourth array in step 3 have 39 and 12. In step 4, four arrays in step 3 are sorted. That is, in step 4, first and second array are sorted and merged into one, with values 16 and 38. Similarly, third and fourth arrays are sorted and merged into one, with values 12 and 39. In step 5, first array from step 4 and second array from 2 are sorted and merged with values, 16, 27 and 38. Similarly, second array from step 4 and fourth array from step 2 are sorted and merged with values, 12, 27 and 39. In step 6, arrays from step 5 are sorted and merged with values, 12, 16, 27, 27, 38, 39. Original array and first three steps are labeled, recursive calls to merge sort. Steps 4 to 6 are labeled, merge st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502" y="2430250"/>
            <a:ext cx="6808997" cy="3545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2022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Merge Sort </a:t>
            </a:r>
            <a:r>
              <a:rPr lang="en-US" altLang="en-US" sz="2000" b="0" dirty="0" smtClean="0"/>
              <a:t>(4 </a:t>
            </a:r>
            <a:r>
              <a:rPr lang="en-US" altLang="en-US" sz="2000" b="0" dirty="0"/>
              <a:t>of 9)</a:t>
            </a:r>
            <a:endParaRPr lang="en-US" dirty="0"/>
          </a:p>
        </p:txBody>
      </p:sp>
      <p:sp>
        <p:nvSpPr>
          <p:cNvPr id="3" name="Text Placeholder 2"/>
          <p:cNvSpPr>
            <a:spLocks noGrp="1"/>
          </p:cNvSpPr>
          <p:nvPr>
            <p:ph type="body" idx="1"/>
          </p:nvPr>
        </p:nvSpPr>
        <p:spPr>
          <a:xfrm>
            <a:off x="457200" y="1600201"/>
            <a:ext cx="8229600" cy="501554"/>
          </a:xfrm>
        </p:spPr>
        <p:txBody>
          <a:bodyPr/>
          <a:lstStyle/>
          <a:p>
            <a:pPr marL="0" indent="0">
              <a:buNone/>
            </a:pPr>
            <a:r>
              <a:rPr lang="en-US" altLang="en-US" sz="2400" b="1" dirty="0" smtClean="0"/>
              <a:t>Listing </a:t>
            </a:r>
            <a:r>
              <a:rPr lang="en-US" altLang="en-US" sz="2400" b="1" dirty="0"/>
              <a:t>11-4 </a:t>
            </a:r>
            <a:r>
              <a:rPr lang="en-US" altLang="en-US" sz="2400" dirty="0"/>
              <a:t>An implementation of </a:t>
            </a:r>
            <a:r>
              <a:rPr lang="en-US" altLang="en-US" sz="2400" b="1" dirty="0">
                <a:solidFill>
                  <a:schemeClr val="tx1"/>
                </a:solidFill>
              </a:rPr>
              <a:t>merge</a:t>
            </a:r>
            <a:r>
              <a:rPr lang="en-US" altLang="en-US" sz="2400" dirty="0"/>
              <a:t> and </a:t>
            </a:r>
            <a:r>
              <a:rPr lang="en-US" altLang="en-US" sz="2400" b="1" dirty="0" smtClean="0">
                <a:solidFill>
                  <a:schemeClr val="tx1"/>
                </a:solidFill>
              </a:rPr>
              <a:t>mergeSort</a:t>
            </a:r>
            <a:endParaRPr lang="en-US" altLang="en-US" sz="2400" b="1" dirty="0">
              <a:solidFill>
                <a:schemeClr val="tx1"/>
              </a:solidFill>
            </a:endParaRPr>
          </a:p>
        </p:txBody>
      </p:sp>
      <p:pic>
        <p:nvPicPr>
          <p:cNvPr id="5" name="Picture 6" descr="Computer code has 66 lines. The lines read as follows. Line 1. c o n s t, i n t MAX underscore SIZE equals maximum dash number dash of dash items dash in dash array semicolon. Line 2. blank. Line 3. forward slash asterisk asterisk Merges two sorted array segments the Array left bracket first period period mid right bracket and. Line 4, indented once. the Array left bracket mid plus 1 period period last right bracket into one sorted array period. Line 5. at sign pre first less than sign equals mid less than sign equals last period The sub arrays the Array left bracket first period period mid right bracket and. Line 6, indented once. the Array left bracket mid plus 1 period period last right bracket are each sorted in increasing order period. Line 7. at sign post the Array left bracket first period period last right bracket is sorted period. Line 8. at sign p a r a m the Array The given array period. Line 9. at sign p a r a m first The index of the beginning of the first segment in. Line 10, indented once. the Array period. Line 11. at sign p a r a m mid The index of the end of the first segment in the Array semicolon. Line 12, indented once. mid plus 1 marks the beginning of the second segment period. Line 13. at sign p a r a m last The index of the last element in the second segment in. Line 14, indented once. the Array period."/>
          <p:cNvPicPr>
            <a:picLocks noChangeAspect="1" noChangeArrowheads="1"/>
          </p:cNvPicPr>
          <p:nvPr/>
        </p:nvPicPr>
        <p:blipFill>
          <a:blip r:embed="rId2">
            <a:extLst>
              <a:ext uri="{28A0092B-C50C-407E-A947-70E740481C1C}">
                <a14:useLocalDpi xmlns:a14="http://schemas.microsoft.com/office/drawing/2010/main" val="0"/>
              </a:ext>
            </a:extLst>
          </a:blip>
          <a:srcRect t="-2" b="2776"/>
          <a:stretch>
            <a:fillRect/>
          </a:stretch>
        </p:blipFill>
        <p:spPr bwMode="auto">
          <a:xfrm>
            <a:off x="761206" y="2389306"/>
            <a:ext cx="7621587" cy="346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7964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Merge Sort </a:t>
            </a:r>
            <a:r>
              <a:rPr lang="en-US" altLang="en-US" sz="2000" b="0" dirty="0" smtClean="0"/>
              <a:t>(5 </a:t>
            </a:r>
            <a:r>
              <a:rPr lang="en-US" altLang="en-US" sz="2000" b="0" dirty="0"/>
              <a:t>of 9)</a:t>
            </a:r>
            <a:endParaRPr lang="en-US" dirty="0"/>
          </a:p>
        </p:txBody>
      </p:sp>
      <p:sp>
        <p:nvSpPr>
          <p:cNvPr id="3" name="Text Placeholder 2"/>
          <p:cNvSpPr>
            <a:spLocks noGrp="1"/>
          </p:cNvSpPr>
          <p:nvPr>
            <p:ph type="body" idx="1"/>
          </p:nvPr>
        </p:nvSpPr>
        <p:spPr>
          <a:xfrm>
            <a:off x="457200" y="1600201"/>
            <a:ext cx="8229600" cy="542498"/>
          </a:xfrm>
        </p:spPr>
        <p:txBody>
          <a:bodyPr/>
          <a:lstStyle/>
          <a:p>
            <a:pPr marL="0" indent="0">
              <a:buNone/>
            </a:pPr>
            <a:r>
              <a:rPr lang="en-US" altLang="en-US" sz="2400" b="1" dirty="0" smtClean="0"/>
              <a:t>Listing 11-4 [Continued]</a:t>
            </a:r>
            <a:endParaRPr lang="en-US" altLang="en-US" sz="2400" b="1" dirty="0">
              <a:solidFill>
                <a:schemeClr val="tx1"/>
              </a:solidFill>
            </a:endParaRPr>
          </a:p>
        </p:txBody>
      </p:sp>
      <p:pic>
        <p:nvPicPr>
          <p:cNvPr id="5" name="Picture 2" descr="The computer code continues. Line 15. at sign note This function merges the two sub arrays into a temporary. Line 16, indented once. array and copies the result into the original array the Array period asterisk forward slash. Line 17. template left angle bracket class Item Type right angle bracket. Line 18. void merge left parenthesis Item Type the Array left bracket right bracket comma i n t first comma i n t mid comma i n t last right parenthesis. Line 19. left brace. Line 20, indented once. Item Type t e m p Array left bracket MAX underscore SIZE right bracket semicolon forward slash forward slash Temporary array. Line 21. blank. Line 22, indented once. forward slash forward slash Initialize the local indices to indicate the sub arrays. Line 23, indented once. i n t first 1 equals first semicolon forward slash forward slash Beginning of first sub array. Line 24, indented once. i n t last 1 equals mid semicolon forward slash forward slash End of first sub array. Line 25, indented once. i n t first 2 equals mid plus 1 semicolon forward slash forward slash Beginning of second sub array. Line 26, indented once. i n t last 2 equals last semicolon forward slash forward slash End of second sub array. Line 27. blank. Line 28, indented once. forward slash forward slash While both sub arrays are not empty comma copy the. Line 29, indented once. forward slash forward slash smaller item into the temporary array. Line 30, indented once. i n t index equals first 1 semicolon forward slash forward slash Next available location in t e m p Array. Line 31, indented once. while left parenthesis left parenthesis first 1 less than sign equals last 1 right parenthesis ampersand ampersand left parenthesis first 2 less than sign equals last 2 right parenthesis right parenthesis. Line 32, indented once. lef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684" y="2430250"/>
            <a:ext cx="7058631" cy="380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34645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Merge Sort </a:t>
            </a:r>
            <a:r>
              <a:rPr lang="en-US" altLang="en-US" sz="2000" b="0" dirty="0" smtClean="0"/>
              <a:t>(6 </a:t>
            </a:r>
            <a:r>
              <a:rPr lang="en-US" altLang="en-US" sz="2000" b="0" dirty="0"/>
              <a:t>of 9)</a:t>
            </a:r>
            <a:endParaRPr lang="en-US" dirty="0"/>
          </a:p>
        </p:txBody>
      </p:sp>
      <p:sp>
        <p:nvSpPr>
          <p:cNvPr id="3" name="Text Placeholder 2"/>
          <p:cNvSpPr>
            <a:spLocks noGrp="1"/>
          </p:cNvSpPr>
          <p:nvPr>
            <p:ph type="body" idx="1"/>
          </p:nvPr>
        </p:nvSpPr>
        <p:spPr>
          <a:xfrm>
            <a:off x="457200" y="1600201"/>
            <a:ext cx="8229600" cy="542498"/>
          </a:xfrm>
        </p:spPr>
        <p:txBody>
          <a:bodyPr/>
          <a:lstStyle/>
          <a:p>
            <a:pPr marL="0" indent="0">
              <a:buNone/>
            </a:pPr>
            <a:r>
              <a:rPr lang="en-US" altLang="en-US" sz="2400" b="1" dirty="0"/>
              <a:t>Listing 11-4 [Continued]</a:t>
            </a:r>
            <a:endParaRPr lang="en-US" altLang="en-US" sz="2400" b="1" dirty="0">
              <a:solidFill>
                <a:schemeClr val="tx1"/>
              </a:solidFill>
            </a:endParaRPr>
          </a:p>
        </p:txBody>
      </p:sp>
      <p:pic>
        <p:nvPicPr>
          <p:cNvPr id="5" name="Picture 2" descr="The computer code continues. Line 33, indented twice. forward slash forward slash At this poi n t comma t e m p Array left bracket first period period index minus 1 right bracket is in order. Line 34, indented twice. if left parenthesis the Array left bracket first 1 right bracket left angle bracket equals the Array left bracket first 2 right bracket right parenthesis. Line 35, indented twice. left brace. Line 36, indented 3 times. t e m p Array left bracket index right bracket equals the Array left bracket first 1 right bracket semicolon. Line 37, indented 3 times. first 1 plus plus semicolon. Line 38, indented twice. right brace. Line 39, indented twice. else. Line 40, indented twice. left brace. Line 41, indented 3 times. t e m p Array left bracket index right bracket equals the Array left bracket first 2 right bracket semicolon. Line 42, indented 3 times. first 2 plus plus semicolon. Line 43, indented twice. right brace forward slash forward slash end if. Line 44, indented twice. index plus plus semicolon. Line 45, indented once. right brace forward slash forward slash end while. Line 46, indented once. forward slash forward slash Finish off the first sub array comma if necessary. Line 47, indented once. while left parenthesis first 1 less than sign equals last 1 right parenthe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77" y="2430250"/>
            <a:ext cx="6520045" cy="377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06685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ltLang="en-US" dirty="0"/>
              <a:t>Merge Sort </a:t>
            </a:r>
            <a:r>
              <a:rPr lang="en-US" altLang="en-US" sz="2000" b="0" dirty="0" smtClean="0"/>
              <a:t>(7 </a:t>
            </a:r>
            <a:r>
              <a:rPr lang="en-US" altLang="en-US" sz="2000" b="0" dirty="0"/>
              <a:t>of 9)</a:t>
            </a:r>
            <a:endParaRPr lang="en-US" dirty="0"/>
          </a:p>
        </p:txBody>
      </p:sp>
      <p:sp>
        <p:nvSpPr>
          <p:cNvPr id="5" name="Text Placeholder 4"/>
          <p:cNvSpPr>
            <a:spLocks noGrp="1"/>
          </p:cNvSpPr>
          <p:nvPr>
            <p:ph type="body" idx="1"/>
          </p:nvPr>
        </p:nvSpPr>
        <p:spPr>
          <a:xfrm>
            <a:off x="457200" y="1600201"/>
            <a:ext cx="8229600" cy="542498"/>
          </a:xfrm>
        </p:spPr>
        <p:txBody>
          <a:bodyPr/>
          <a:lstStyle/>
          <a:p>
            <a:pPr marL="0" indent="0">
              <a:buNone/>
            </a:pPr>
            <a:r>
              <a:rPr lang="en-US" altLang="en-US" sz="2400" b="1" dirty="0"/>
              <a:t>Listing 11-4 [Continued]</a:t>
            </a:r>
            <a:endParaRPr lang="en-US" altLang="en-US" sz="2400" b="1" dirty="0">
              <a:solidFill>
                <a:schemeClr val="tx1"/>
              </a:solidFill>
            </a:endParaRPr>
          </a:p>
        </p:txBody>
      </p:sp>
      <p:pic>
        <p:nvPicPr>
          <p:cNvPr id="7" name="Picture 2" descr="The computer code continues. Line 48, indented once. left brace. Line 49, indented twice. forward slash forward slash At this poi n t comma t e m p Array left bracket first period period index minus 1 right bracket is in order. Line 50, indented twice. t e m p Array left bracket index right bracket equals the Array left bracket first 1 right bracket semicolon. Line 51, indented twice. first 1 plus plus semicolon. Line 52, indented twice. index plus plus semicolon. Line 53, indented once. right brace forward slash forward slash end while. Line 54, indented once. forward slash forward slash Finish off the second sub array comma if necessary. Line 55, indented once. while left parenthesis first 2 less than sign equals last 2 right parenthesis. Line 56, indented once. left brace. Line 57, indented twice. forward slash forward slash At this poi n t comma t e m p Array left bracket first period period index minus 1 right bracket is in order. Line 58, indented twice. t e m p Array left bracket index right bracket equals the Array left bracket first 2 right bracket semicolon. Line 59, indented twice. first 2 plus plus semicolon. Line 60, indented twice. index plus plus semicolon. Line 61, indented once. right brace forward slash forward slash end for. Line 62. blank. Line 63, indented once. forward slash forward slash Copy the result back into the original array. Line 64, indented once. for left parenthesis index equals first semicolon index less than sign equals last semicolon index plus plus right parenthesis. Line 65, indented twice. the Array left bracket index right bracket equals t e m p Array left bracket index right bracket semicolon. Line 66. right brace forward slash forward slash end me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400" y="2428816"/>
            <a:ext cx="5879199" cy="3828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38338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Merge Sort </a:t>
            </a:r>
            <a:r>
              <a:rPr lang="en-US" altLang="en-US" sz="2000" b="0" dirty="0" smtClean="0"/>
              <a:t>(8 </a:t>
            </a:r>
            <a:r>
              <a:rPr lang="en-US" altLang="en-US" sz="2000" b="0" dirty="0"/>
              <a:t>of 9)</a:t>
            </a:r>
            <a:endParaRPr lang="en-US" dirty="0"/>
          </a:p>
        </p:txBody>
      </p:sp>
      <p:sp>
        <p:nvSpPr>
          <p:cNvPr id="3" name="Text Placeholder 2"/>
          <p:cNvSpPr>
            <a:spLocks noGrp="1"/>
          </p:cNvSpPr>
          <p:nvPr>
            <p:ph type="body" idx="1"/>
          </p:nvPr>
        </p:nvSpPr>
        <p:spPr>
          <a:xfrm>
            <a:off x="457200" y="1600201"/>
            <a:ext cx="8229600" cy="910987"/>
          </a:xfrm>
        </p:spPr>
        <p:txBody>
          <a:bodyPr/>
          <a:lstStyle/>
          <a:p>
            <a:pPr marL="0" indent="0">
              <a:buNone/>
            </a:pPr>
            <a:r>
              <a:rPr lang="en-US" altLang="en-US" sz="2400" b="1" dirty="0" smtClean="0"/>
              <a:t>Figure </a:t>
            </a:r>
            <a:r>
              <a:rPr lang="en-US" altLang="en-US" sz="2400" b="1" dirty="0"/>
              <a:t>11-7 </a:t>
            </a:r>
            <a:r>
              <a:rPr lang="en-US" altLang="en-US" sz="2400" dirty="0"/>
              <a:t>A worst-case instance of the merge step in a merge </a:t>
            </a:r>
            <a:r>
              <a:rPr lang="en-US" altLang="en-US" sz="2400" dirty="0" smtClean="0"/>
              <a:t>sort</a:t>
            </a:r>
            <a:endParaRPr lang="en-US" altLang="en-US" sz="2400" dirty="0"/>
          </a:p>
        </p:txBody>
      </p:sp>
      <p:pic>
        <p:nvPicPr>
          <p:cNvPr id="6" name="Picture 2" descr="An array titled, the array is divided into two parts. The first part has three values, 1, 2, 8. Here, 1 is labeled, first; 8 is labeled, mid. The second part has three values, 4, 5, 6. 6 is labeled, last. The two parts are sorted and merged into a single array titled, t e m p, array, with the following values: 1, 2, 4, 5, 6 and 8. The movement of values from the Array to t e m p, array is represented using arrows. The values and their corresponding labels for movement are as follows: (1, a); (2, b); (4, c); (5, d); (6, e); and (8, f)."/>
          <p:cNvPicPr>
            <a:picLocks noChangeAspect="1" noChangeArrowheads="1"/>
          </p:cNvPicPr>
          <p:nvPr/>
        </p:nvPicPr>
        <p:blipFill>
          <a:blip r:embed="rId2">
            <a:extLst>
              <a:ext uri="{28A0092B-C50C-407E-A947-70E740481C1C}">
                <a14:useLocalDpi xmlns:a14="http://schemas.microsoft.com/office/drawing/2010/main" val="0"/>
              </a:ext>
            </a:extLst>
          </a:blip>
          <a:srcRect l="2394" r="57027"/>
          <a:stretch>
            <a:fillRect/>
          </a:stretch>
        </p:blipFill>
        <p:spPr bwMode="auto">
          <a:xfrm>
            <a:off x="689485" y="2658262"/>
            <a:ext cx="3401634" cy="1931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Steps for Merging halves in an array titled, the Array is as follows: a. 1 &lt; 4, so move 1 from the Array [first to mid] to t e m p Array. b. 2 less than 4, so move 2 from the Array [first to mid] to t e m p Array. c. 8 greater than 4, so move 4 from the Array [mid+1 to last] to t e m p Array. d. 8 greater than 5, so move 5 from the Array [mid+1 to last] to t e m p Array. e. 8 greater than 6, so move 6 from the Array [mid+1 to last] to t e m p Array. f. the Array [mid+1 to last] is finished, so move 8 to t e m p Array."/>
          <p:cNvPicPr>
            <a:picLocks noChangeAspect="1" noChangeArrowheads="1"/>
          </p:cNvPicPr>
          <p:nvPr/>
        </p:nvPicPr>
        <p:blipFill>
          <a:blip r:embed="rId2">
            <a:extLst>
              <a:ext uri="{28A0092B-C50C-407E-A947-70E740481C1C}">
                <a14:useLocalDpi xmlns:a14="http://schemas.microsoft.com/office/drawing/2010/main" val="0"/>
              </a:ext>
            </a:extLst>
          </a:blip>
          <a:srcRect l="42255" t="14861" r="2061"/>
          <a:stretch>
            <a:fillRect/>
          </a:stretch>
        </p:blipFill>
        <p:spPr bwMode="auto">
          <a:xfrm>
            <a:off x="3958877" y="4736472"/>
            <a:ext cx="4441504" cy="156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250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Merge Sort </a:t>
            </a:r>
            <a:r>
              <a:rPr lang="en-US" altLang="en-US" sz="2000" b="0" dirty="0" smtClean="0"/>
              <a:t>(9 </a:t>
            </a:r>
            <a:r>
              <a:rPr lang="en-US" altLang="en-US" sz="2000" b="0" dirty="0"/>
              <a:t>of 9)</a:t>
            </a:r>
            <a:endParaRPr lang="en-US" dirty="0"/>
          </a:p>
        </p:txBody>
      </p:sp>
      <p:sp>
        <p:nvSpPr>
          <p:cNvPr id="3" name="Text Placeholder 2"/>
          <p:cNvSpPr>
            <a:spLocks noGrp="1"/>
          </p:cNvSpPr>
          <p:nvPr>
            <p:ph type="body" idx="1"/>
          </p:nvPr>
        </p:nvSpPr>
        <p:spPr>
          <a:xfrm>
            <a:off x="457200" y="1600201"/>
            <a:ext cx="8229600" cy="856396"/>
          </a:xfrm>
        </p:spPr>
        <p:txBody>
          <a:bodyPr/>
          <a:lstStyle/>
          <a:p>
            <a:pPr marL="0" indent="0">
              <a:buNone/>
            </a:pPr>
            <a:r>
              <a:rPr lang="en-US" sz="2400" b="1" dirty="0" smtClean="0"/>
              <a:t>Figure </a:t>
            </a:r>
            <a:r>
              <a:rPr lang="en-US" sz="2400" b="1" dirty="0"/>
              <a:t>11-8 </a:t>
            </a:r>
            <a:r>
              <a:rPr lang="en-US" sz="2400" dirty="0" smtClean="0"/>
              <a:t>of </a:t>
            </a:r>
            <a:r>
              <a:rPr lang="en-US" sz="2400" dirty="0"/>
              <a:t>recursive calls to </a:t>
            </a:r>
            <a:r>
              <a:rPr lang="en-US" sz="2400" b="1" dirty="0" smtClean="0">
                <a:solidFill>
                  <a:schemeClr val="tx1"/>
                </a:solidFill>
              </a:rPr>
              <a:t>mergeSort</a:t>
            </a:r>
            <a:r>
              <a:rPr lang="en-US" sz="2400" dirty="0" smtClean="0"/>
              <a:t>, given </a:t>
            </a:r>
            <a:r>
              <a:rPr lang="en-US" sz="2400" dirty="0"/>
              <a:t>an array of </a:t>
            </a:r>
            <a:r>
              <a:rPr lang="en-US" sz="2400" dirty="0" smtClean="0"/>
              <a:t>Levelseight items</a:t>
            </a:r>
            <a:endParaRPr lang="en-US" sz="2400" dirty="0"/>
          </a:p>
        </p:txBody>
      </p:sp>
      <p:pic>
        <p:nvPicPr>
          <p:cNvPr id="5" name="Picture 2" descr="A chart illustrates steps to perform merge sort. There are four levels, level 0 to level 3. Level 0 has one item titled, 8. A note reads, merge sort 8 items. At level 1, there are two items under 8, each titled, 4. A note beside reads, 2 calls to merge sort with 4 items each. At level 2, there are two items under every 4. The four items are titled, 2. A note beside reads, 4 calls to merge sort with 2 items each. At level 3, there are two items under every 2. The eight items are titled, 1. A note beside reads, 8 calls to merge sort with 1 item e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97" y="2744148"/>
            <a:ext cx="7736606" cy="297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04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Quick </a:t>
            </a:r>
            <a:r>
              <a:rPr lang="en-US" altLang="en-US" dirty="0" smtClean="0"/>
              <a:t>Sort </a:t>
            </a:r>
            <a:r>
              <a:rPr lang="en-US" altLang="en-US" sz="2000" b="0" dirty="0" smtClean="0"/>
              <a:t>(1 of 15)</a:t>
            </a:r>
            <a:endParaRPr lang="en-US" sz="2000" b="0" dirty="0"/>
          </a:p>
        </p:txBody>
      </p:sp>
      <p:sp>
        <p:nvSpPr>
          <p:cNvPr id="3" name="Text Placeholder 2"/>
          <p:cNvSpPr>
            <a:spLocks noGrp="1"/>
          </p:cNvSpPr>
          <p:nvPr>
            <p:ph type="body" idx="4294967295"/>
          </p:nvPr>
        </p:nvSpPr>
        <p:spPr>
          <a:xfrm>
            <a:off x="457200" y="1600200"/>
            <a:ext cx="8229600" cy="4525963"/>
          </a:xfrm>
        </p:spPr>
        <p:txBody>
          <a:bodyPr/>
          <a:lstStyle/>
          <a:p>
            <a:pPr indent="-255600">
              <a:buFont typeface="Arial" charset="0"/>
              <a:buChar char="•"/>
              <a:defRPr/>
            </a:pPr>
            <a:r>
              <a:rPr lang="en-US" sz="2400" dirty="0">
                <a:latin typeface="+mn-lt"/>
              </a:rPr>
              <a:t>Another divide-and-conquer algorithm</a:t>
            </a:r>
          </a:p>
          <a:p>
            <a:pPr indent="-255600">
              <a:buFont typeface="Arial" charset="0"/>
              <a:buChar char="•"/>
              <a:defRPr/>
            </a:pPr>
            <a:r>
              <a:rPr lang="en-US" sz="2400" dirty="0">
                <a:latin typeface="+mn-lt"/>
              </a:rPr>
              <a:t>Partitions an array into items that are</a:t>
            </a:r>
          </a:p>
          <a:p>
            <a:pPr lvl="1" indent="-284400">
              <a:buFont typeface="Arial" charset="0"/>
              <a:buChar char="–"/>
              <a:defRPr/>
            </a:pPr>
            <a:r>
              <a:rPr lang="en-US" sz="2400" dirty="0">
                <a:latin typeface="+mn-lt"/>
              </a:rPr>
              <a:t>Less than or equal to the pivot </a:t>
            </a:r>
            <a:r>
              <a:rPr lang="en-US" sz="2400" dirty="0" smtClean="0">
                <a:latin typeface="+mn-lt"/>
              </a:rPr>
              <a:t>and</a:t>
            </a:r>
            <a:endParaRPr lang="en-US" sz="2400" dirty="0">
              <a:latin typeface="+mn-lt"/>
            </a:endParaRPr>
          </a:p>
          <a:p>
            <a:pPr lvl="1" indent="-284400">
              <a:buFont typeface="Arial" charset="0"/>
              <a:buChar char="–"/>
              <a:defRPr/>
            </a:pPr>
            <a:r>
              <a:rPr lang="en-US" sz="2400" dirty="0">
                <a:latin typeface="+mn-lt"/>
              </a:rPr>
              <a:t>Those that are greater than or equal to the pivot</a:t>
            </a:r>
          </a:p>
          <a:p>
            <a:pPr indent="-255600">
              <a:buFont typeface="Arial" charset="0"/>
              <a:buChar char="•"/>
              <a:defRPr/>
            </a:pPr>
            <a:r>
              <a:rPr lang="en-US" sz="2400" dirty="0">
                <a:latin typeface="+mn-lt"/>
              </a:rPr>
              <a:t>Partitioning places pivot in its correct position within the array</a:t>
            </a:r>
          </a:p>
          <a:p>
            <a:pPr lvl="1" indent="-284400">
              <a:buFont typeface="Arial" charset="0"/>
              <a:buChar char="–"/>
              <a:defRPr/>
            </a:pPr>
            <a:r>
              <a:rPr lang="en-US" sz="2400" dirty="0">
                <a:latin typeface="+mn-lt"/>
              </a:rPr>
              <a:t>Place chosen pivot in </a:t>
            </a:r>
            <a:r>
              <a:rPr lang="en-US" sz="2400" b="1" dirty="0">
                <a:solidFill>
                  <a:schemeClr val="tx1"/>
                </a:solidFill>
                <a:latin typeface="+mn-lt"/>
              </a:rPr>
              <a:t>theArray[last]</a:t>
            </a:r>
            <a:r>
              <a:rPr lang="en-US" sz="2400" dirty="0">
                <a:solidFill>
                  <a:schemeClr val="accent5">
                    <a:lumMod val="75000"/>
                  </a:schemeClr>
                </a:solidFill>
                <a:latin typeface="+mn-lt"/>
              </a:rPr>
              <a:t> </a:t>
            </a:r>
            <a:r>
              <a:rPr lang="en-US" sz="2400" dirty="0">
                <a:latin typeface="+mn-lt"/>
              </a:rPr>
              <a:t>before </a:t>
            </a:r>
            <a:r>
              <a:rPr lang="en-US" sz="2400" dirty="0" smtClean="0">
                <a:latin typeface="+mn-lt"/>
              </a:rPr>
              <a:t>partitioning</a:t>
            </a:r>
            <a:endParaRPr lang="en-US" sz="2400" dirty="0">
              <a:latin typeface="+mn-lt"/>
            </a:endParaRPr>
          </a:p>
        </p:txBody>
      </p:sp>
    </p:spTree>
    <p:extLst>
      <p:ext uri="{BB962C8B-B14F-4D97-AF65-F5344CB8AC3E}">
        <p14:creationId xmlns:p14="http://schemas.microsoft.com/office/powerpoint/2010/main" val="12297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Basic Sorting </a:t>
            </a:r>
            <a:r>
              <a:rPr lang="en-US" altLang="en-US" dirty="0" smtClean="0"/>
              <a:t>Algorithms </a:t>
            </a:r>
            <a:r>
              <a:rPr lang="en-US" altLang="en-US" sz="2000" b="0" dirty="0" smtClean="0"/>
              <a:t>(2 of 2)</a:t>
            </a:r>
            <a:endParaRPr lang="en-US" sz="2000" b="0" dirty="0"/>
          </a:p>
        </p:txBody>
      </p:sp>
      <p:sp>
        <p:nvSpPr>
          <p:cNvPr id="3" name="Text Placeholder 2"/>
          <p:cNvSpPr>
            <a:spLocks noGrp="1"/>
          </p:cNvSpPr>
          <p:nvPr>
            <p:ph type="body" idx="1"/>
          </p:nvPr>
        </p:nvSpPr>
        <p:spPr>
          <a:xfrm>
            <a:off x="457200" y="1600201"/>
            <a:ext cx="8229600" cy="1703716"/>
          </a:xfrm>
        </p:spPr>
        <p:txBody>
          <a:bodyPr/>
          <a:lstStyle/>
          <a:p>
            <a:pPr indent="-255600" eaLnBrk="1" hangingPunct="1"/>
            <a:r>
              <a:rPr lang="en-US" altLang="en-US" sz="2400" dirty="0">
                <a:latin typeface="+mn-lt"/>
              </a:rPr>
              <a:t>The Selection Sort</a:t>
            </a:r>
          </a:p>
          <a:p>
            <a:pPr indent="-255600" eaLnBrk="1" hangingPunct="1"/>
            <a:r>
              <a:rPr lang="en-US" altLang="en-US" sz="2400" dirty="0">
                <a:latin typeface="+mn-lt"/>
              </a:rPr>
              <a:t>The Bubble Sort</a:t>
            </a:r>
          </a:p>
          <a:p>
            <a:pPr indent="-255600" eaLnBrk="1" hangingPunct="1"/>
            <a:r>
              <a:rPr lang="en-US" altLang="en-US" sz="2400" dirty="0">
                <a:latin typeface="+mn-lt"/>
              </a:rPr>
              <a:t>The Insertion </a:t>
            </a:r>
            <a:r>
              <a:rPr lang="en-US" altLang="en-US" sz="2400" dirty="0" smtClean="0">
                <a:latin typeface="+mn-lt"/>
              </a:rPr>
              <a:t>Sort</a:t>
            </a:r>
            <a:endParaRPr lang="en-US" altLang="en-US" sz="2400" dirty="0">
              <a:latin typeface="+mn-lt"/>
            </a:endParaRPr>
          </a:p>
        </p:txBody>
      </p:sp>
    </p:spTree>
    <p:extLst>
      <p:ext uri="{BB962C8B-B14F-4D97-AF65-F5344CB8AC3E}">
        <p14:creationId xmlns:p14="http://schemas.microsoft.com/office/powerpoint/2010/main" val="25141147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smtClean="0"/>
              <a:t>(2 </a:t>
            </a:r>
            <a:r>
              <a:rPr lang="en-US" altLang="en-US" sz="2000" b="0" dirty="0"/>
              <a:t>of 15)</a:t>
            </a:r>
            <a:endParaRPr lang="en-US" dirty="0"/>
          </a:p>
        </p:txBody>
      </p:sp>
      <p:sp>
        <p:nvSpPr>
          <p:cNvPr id="3" name="Text Placeholder 2"/>
          <p:cNvSpPr>
            <a:spLocks noGrp="1"/>
          </p:cNvSpPr>
          <p:nvPr>
            <p:ph type="body" idx="1"/>
          </p:nvPr>
        </p:nvSpPr>
        <p:spPr>
          <a:xfrm>
            <a:off x="457200" y="1600201"/>
            <a:ext cx="8229600" cy="515202"/>
          </a:xfrm>
        </p:spPr>
        <p:txBody>
          <a:bodyPr/>
          <a:lstStyle/>
          <a:p>
            <a:pPr marL="0" indent="0">
              <a:buNone/>
            </a:pPr>
            <a:r>
              <a:rPr lang="en-US" altLang="en-US" sz="2400" b="1" dirty="0" smtClean="0"/>
              <a:t>Figure </a:t>
            </a:r>
            <a:r>
              <a:rPr lang="en-US" altLang="en-US" sz="2400" b="1" dirty="0"/>
              <a:t>11-9 </a:t>
            </a:r>
            <a:r>
              <a:rPr lang="en-US" altLang="en-US" sz="2400" dirty="0"/>
              <a:t>A partition about a </a:t>
            </a:r>
            <a:r>
              <a:rPr lang="en-US" altLang="en-US" sz="2400" dirty="0" smtClean="0"/>
              <a:t>pivot</a:t>
            </a:r>
            <a:endParaRPr lang="en-US" altLang="en-US" sz="2400" dirty="0"/>
          </a:p>
        </p:txBody>
      </p:sp>
      <p:pic>
        <p:nvPicPr>
          <p:cNvPr id="5" name="Picture 2" descr="An array has three divisions as follows: less than or equals to p, p and greater than or equal to p. The part with less than or equals to p is labeled, S 1. The part with greater than or equals to p is labeled, S 2. P is labeled, the pivot p is in its final position. S 1 and S 2 occupy a larger part of the array, while p occupies the middle, for a small part. Start of the array is marked, first; P is marked, pivot index; end is marked, l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43" y="2402954"/>
            <a:ext cx="7808913"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6738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smtClean="0"/>
              <a:t>(3 </a:t>
            </a:r>
            <a:r>
              <a:rPr lang="en-US" altLang="en-US" sz="2000" b="0" dirty="0"/>
              <a:t>of 15)</a:t>
            </a:r>
            <a:endParaRPr lang="en-US" dirty="0"/>
          </a:p>
        </p:txBody>
      </p:sp>
      <p:sp>
        <p:nvSpPr>
          <p:cNvPr id="3" name="Text Placeholder 2"/>
          <p:cNvSpPr>
            <a:spLocks noGrp="1"/>
          </p:cNvSpPr>
          <p:nvPr>
            <p:ph type="body" idx="1"/>
          </p:nvPr>
        </p:nvSpPr>
        <p:spPr>
          <a:xfrm>
            <a:off x="457200" y="1600201"/>
            <a:ext cx="8229600" cy="488372"/>
          </a:xfrm>
        </p:spPr>
        <p:txBody>
          <a:bodyPr/>
          <a:lstStyle/>
          <a:p>
            <a:pPr marL="0" indent="0">
              <a:buNone/>
            </a:pPr>
            <a:r>
              <a:rPr lang="en-US" altLang="en-US" sz="2200" dirty="0"/>
              <a:t>First draft of pseudocode for the quick sort </a:t>
            </a:r>
            <a:r>
              <a:rPr lang="en-US" altLang="en-US" sz="2200" dirty="0" smtClean="0"/>
              <a:t>algorithm</a:t>
            </a:r>
            <a:endParaRPr lang="en-US" altLang="en-US" sz="2200" dirty="0"/>
          </a:p>
        </p:txBody>
      </p:sp>
      <p:pic>
        <p:nvPicPr>
          <p:cNvPr id="5" name="Picture 2" descr="Computer code has 13 lines. The lines read as follows. Line 1. forward slash forward slash Sorts the Array left bracket first period period last right bracket period. Line 2. quick Sort left parenthesis the Array colon Item Array comma first colon integer comma last colon integer right parenthesis colon void. Line 3. left brace. Line 4, indented once. if left parenthesis first less than sign last right parenthesis. Line 5, indented once. left brace. Line 6, indented twice. Choose a pivot item p from the Array left bracket first period period last right bracket. Line 7, indented twice. Partition the items of the Array left bracket first period period last right bracket about p. Line 8, indented twice. forward slash forward slash The partition is the Array left bracket first period period pivot Index period period last right bracket. Line 9, indented twice. quick Sort left parenthesis the Array comma first comma pivot Index minus 1 right parenthesis forward slash forward slash Sort S 1. Line 10, indented twice. quick Sort left parenthesis the Array comma pivot Index plus 1 comma last right parenthesis forward slash forward slash Sort S 2. Line 11, indented once. right brace. Line 12, indented once. forward slash forward slash If first greater than sign or equals last, there is nothing to do. Line 13. right bra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193" y="2283795"/>
            <a:ext cx="7313613"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41174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smtClean="0"/>
              <a:t>(4 </a:t>
            </a:r>
            <a:r>
              <a:rPr lang="en-US" altLang="en-US" sz="2000" b="0" dirty="0"/>
              <a:t>of 15)</a:t>
            </a:r>
            <a:endParaRPr lang="en-US" dirty="0"/>
          </a:p>
        </p:txBody>
      </p:sp>
      <p:sp>
        <p:nvSpPr>
          <p:cNvPr id="3" name="Text Placeholder 2"/>
          <p:cNvSpPr>
            <a:spLocks noGrp="1"/>
          </p:cNvSpPr>
          <p:nvPr>
            <p:ph type="body" idx="1"/>
          </p:nvPr>
        </p:nvSpPr>
        <p:spPr>
          <a:xfrm>
            <a:off x="457200" y="1600201"/>
            <a:ext cx="8229600" cy="474259"/>
          </a:xfrm>
        </p:spPr>
        <p:txBody>
          <a:bodyPr/>
          <a:lstStyle/>
          <a:p>
            <a:pPr marL="0" indent="0">
              <a:buNone/>
            </a:pPr>
            <a:r>
              <a:rPr lang="en-US" altLang="en-US" sz="2400" b="1" dirty="0" smtClean="0"/>
              <a:t>Figure </a:t>
            </a:r>
            <a:r>
              <a:rPr lang="en-US" altLang="en-US" sz="2400" b="1" dirty="0"/>
              <a:t>11-10 </a:t>
            </a:r>
            <a:r>
              <a:rPr lang="en-US" altLang="en-US" sz="2400" dirty="0"/>
              <a:t>A partitioning of an array during a quick </a:t>
            </a:r>
            <a:r>
              <a:rPr lang="en-US" altLang="en-US" sz="2400" dirty="0" smtClean="0"/>
              <a:t>sort</a:t>
            </a:r>
            <a:endParaRPr lang="en-US" altLang="en-US" sz="2400" dirty="0"/>
          </a:p>
        </p:txBody>
      </p:sp>
      <p:pic>
        <p:nvPicPr>
          <p:cNvPr id="5" name="Picture 6" descr="Diagram (a) has an array titled, Place pivot at end of array. Indexes and their corresponding values in the array are as follows: (0, 3); (1, 5); (2, 0); (3, 4); (4, 6); (5, 1); (6, 2); (7, 4). Here, Index 7 is labeled, pivot. Diagram (b) is titled, after searching from the left and from the right. An array titled, index from left with value 1 is given. Array from diagram (a) is repeated. An arrow is drawn between values 5 in index 1 and 2 in index 6. Beside this is another array titled, index from right with value 6. Diagram (c) is titled, after swapping the entries. It is similar to diagram (b), with the three arrays. But in second array, the positions of 2 and 5 are swapped. That is, 2 is in index 1 and 5 is in index 6. In all diagrams, index 7 is shaded in 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44" y="2634966"/>
            <a:ext cx="7986712"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52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smtClean="0"/>
              <a:t>(5 </a:t>
            </a:r>
            <a:r>
              <a:rPr lang="en-US" altLang="en-US" sz="2000" b="0" dirty="0"/>
              <a:t>of 15)</a:t>
            </a:r>
            <a:endParaRPr lang="en-US" dirty="0"/>
          </a:p>
        </p:txBody>
      </p:sp>
      <p:sp>
        <p:nvSpPr>
          <p:cNvPr id="3" name="Text Placeholder 2"/>
          <p:cNvSpPr>
            <a:spLocks noGrp="1"/>
          </p:cNvSpPr>
          <p:nvPr>
            <p:ph type="body" idx="1"/>
          </p:nvPr>
        </p:nvSpPr>
        <p:spPr>
          <a:xfrm>
            <a:off x="457200" y="1600201"/>
            <a:ext cx="8229600" cy="583441"/>
          </a:xfrm>
        </p:spPr>
        <p:txBody>
          <a:bodyPr/>
          <a:lstStyle/>
          <a:p>
            <a:pPr marL="0" indent="0">
              <a:buNone/>
            </a:pPr>
            <a:r>
              <a:rPr lang="en-US" altLang="en-US" sz="2400" b="1" dirty="0" smtClean="0"/>
              <a:t>Figure </a:t>
            </a:r>
            <a:r>
              <a:rPr lang="en-US" altLang="en-US" sz="2400" b="1" dirty="0"/>
              <a:t>11-10 </a:t>
            </a:r>
            <a:r>
              <a:rPr lang="en-US" altLang="en-US" sz="2400" b="1" dirty="0" smtClean="0"/>
              <a:t>[Continued]</a:t>
            </a:r>
            <a:endParaRPr lang="en-US" altLang="en-US" sz="2400" b="1" dirty="0"/>
          </a:p>
        </p:txBody>
      </p:sp>
      <p:pic>
        <p:nvPicPr>
          <p:cNvPr id="5" name="Picture 4" descr="Diagram (d) is titled, after continuing the search from the left and from the right. An array titled, index from left with value 3 is given. An untitled array is given. Indexes and their corresponding values in second array are as follows: (0, 3); (1, 2); (2, 0); (3, 4); (4, 6); (5, 1); (6, 5); (7, 4). An arrow is drawn between values 4 in index 3 and 1 in index 5. Beside this is another array titled, index from right with value 5. Diagram (e) is titled, after swapping the entries. It is similar to diagram (d), with the three arrays. But in second array, the positions of 4 and 1 are swapped. That is, 4 is in index 5 and 1 is in index 3. In all diagrams, index 7 is shaded in 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2691926"/>
            <a:ext cx="7943850" cy="235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8283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smtClean="0"/>
              <a:t>(6 </a:t>
            </a:r>
            <a:r>
              <a:rPr lang="en-US" altLang="en-US" sz="2000" b="0" dirty="0"/>
              <a:t>of 15)</a:t>
            </a:r>
            <a:endParaRPr lang="en-US" dirty="0"/>
          </a:p>
        </p:txBody>
      </p:sp>
      <p:sp>
        <p:nvSpPr>
          <p:cNvPr id="3" name="Text Placeholder 2"/>
          <p:cNvSpPr>
            <a:spLocks noGrp="1"/>
          </p:cNvSpPr>
          <p:nvPr>
            <p:ph type="body" idx="1"/>
          </p:nvPr>
        </p:nvSpPr>
        <p:spPr>
          <a:xfrm>
            <a:off x="457200" y="1600201"/>
            <a:ext cx="8229600" cy="624384"/>
          </a:xfrm>
        </p:spPr>
        <p:txBody>
          <a:bodyPr/>
          <a:lstStyle/>
          <a:p>
            <a:pPr marL="0" indent="0">
              <a:buNone/>
            </a:pPr>
            <a:r>
              <a:rPr lang="en-US" altLang="en-US" sz="2400" b="1" dirty="0"/>
              <a:t>Figure 11-10 [Continued]</a:t>
            </a:r>
          </a:p>
        </p:txBody>
      </p:sp>
      <p:pic>
        <p:nvPicPr>
          <p:cNvPr id="5" name="Picture 2" descr="Diagram (f) is titled, after continuing the search from the left and from the right; no swap is needed. An array titled, index from left with value 4 is given. An untitled array is given. Indexes and their corresponding values in second array are as follows: (0, 3); (1, 2); (2, 0); (3, 1); (4, 6); (5, 4); (6, 5); (7, 4). Beside this is another array titled, index from right with value 3. Diagram (g) is titled, arranging done; reposition pivot. This has only the second array from diagram (f). An arrow is drawn between values 6 in index 4 and 4 in index 7. Diagram (h) is titled, partition complete. Indexes and their corresponding values in the given array are as follows: (0, 3); (1, 2); (2, 0); (3, 1); (4, 4); (5, 4); (6, 5); (7, 6). Indexes 0 to 3 are labeled, S 1; index 4 is labeled, Pivot and indexes 5 to 7 are labeled, S 2. In diagrams (f) and (g), index 7 is shaded in blue and in diagram (h), index 4 is shaded in blu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2724197"/>
            <a:ext cx="7937500" cy="292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86755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smtClean="0"/>
              <a:t>(7 </a:t>
            </a:r>
            <a:r>
              <a:rPr lang="en-US" altLang="en-US" sz="2000" b="0" dirty="0"/>
              <a:t>of 15)</a:t>
            </a:r>
            <a:endParaRPr lang="en-US" dirty="0"/>
          </a:p>
        </p:txBody>
      </p:sp>
      <p:sp>
        <p:nvSpPr>
          <p:cNvPr id="3" name="Text Placeholder 2"/>
          <p:cNvSpPr>
            <a:spLocks noGrp="1"/>
          </p:cNvSpPr>
          <p:nvPr>
            <p:ph type="body" idx="1"/>
          </p:nvPr>
        </p:nvSpPr>
        <p:spPr>
          <a:xfrm>
            <a:off x="457200" y="1600201"/>
            <a:ext cx="8229600" cy="569793"/>
          </a:xfrm>
        </p:spPr>
        <p:txBody>
          <a:bodyPr/>
          <a:lstStyle/>
          <a:p>
            <a:pPr marL="0" indent="0">
              <a:buNone/>
            </a:pPr>
            <a:r>
              <a:rPr lang="en-US" altLang="en-US" sz="2400" b="1" dirty="0" smtClean="0"/>
              <a:t>Figure </a:t>
            </a:r>
            <a:r>
              <a:rPr lang="en-US" altLang="en-US" sz="2400" b="1" dirty="0"/>
              <a:t>11-11 </a:t>
            </a:r>
            <a:r>
              <a:rPr lang="en-US" altLang="en-US" sz="2400" dirty="0"/>
              <a:t>Median-of-three pivot </a:t>
            </a:r>
            <a:r>
              <a:rPr lang="en-US" altLang="en-US" sz="2400" dirty="0" smtClean="0"/>
              <a:t>selection</a:t>
            </a:r>
            <a:endParaRPr lang="en-US" altLang="en-US" sz="2400" dirty="0"/>
          </a:p>
        </p:txBody>
      </p:sp>
      <p:pic>
        <p:nvPicPr>
          <p:cNvPr id="5" name="Picture 6" descr="Diagram (a) is titled, the original array. Values in the given array are as follows: 5, 8, 6, 4, 9, 3, 7, 1, 2. Here, indexes with values 5, 9 and 2 are shaded. Diagram (b) is titled, The array with its first, middle, and last entries sorted. Values in the array are as follows: 2, 8, 6, 4, 5, 3, 7, 1, 9. An arrow is drawn between values 5 and 1. Here, indexes with values 5, 9 and 2 are shaded and 5 is labeled, pivot. Diagram (c) is titled, The array after positioning the pivot and just before partitioning. The array has its values same as the array in diagram b, but values of 5 and 1 are swapped. Index with 8 is pointed with a node labeled, index from left and index with value 7 is pointed with a node labeled, index from right. Index with value 5 is shaded and labeled, Piv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18" y="2648614"/>
            <a:ext cx="7954963" cy="287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72696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smtClean="0"/>
              <a:t>(8 </a:t>
            </a:r>
            <a:r>
              <a:rPr lang="en-US" altLang="en-US" sz="2000" b="0" dirty="0"/>
              <a:t>of 15)</a:t>
            </a:r>
            <a:endParaRPr lang="en-US" dirty="0"/>
          </a:p>
        </p:txBody>
      </p:sp>
      <p:sp>
        <p:nvSpPr>
          <p:cNvPr id="3" name="Text Placeholder 2"/>
          <p:cNvSpPr>
            <a:spLocks noGrp="1"/>
          </p:cNvSpPr>
          <p:nvPr>
            <p:ph type="body" idx="1"/>
          </p:nvPr>
        </p:nvSpPr>
        <p:spPr>
          <a:xfrm>
            <a:off x="457200" y="1600201"/>
            <a:ext cx="8229600" cy="550717"/>
          </a:xfrm>
        </p:spPr>
        <p:txBody>
          <a:bodyPr/>
          <a:lstStyle/>
          <a:p>
            <a:pPr marL="0" indent="0">
              <a:buNone/>
            </a:pPr>
            <a:r>
              <a:rPr lang="en-US" altLang="en-US" sz="2200" dirty="0"/>
              <a:t>Adjusting the partition algorithm</a:t>
            </a:r>
            <a:r>
              <a:rPr lang="en-US" altLang="en-US" sz="2200" dirty="0" smtClean="0"/>
              <a:t>.</a:t>
            </a:r>
            <a:endParaRPr lang="en-US" altLang="en-US" sz="2200" dirty="0"/>
          </a:p>
        </p:txBody>
      </p:sp>
      <p:pic>
        <p:nvPicPr>
          <p:cNvPr id="5" name="Picture 2" descr="Computer code has 10 lines. The lines read as follows. Line 1. forward slash forward slash Arranges the first comma middle comma and last entries in an array into ascending order period. Line 2. sort First Middle Last left parenthesis the Array colon Item Array comma first colon integer comma mid colon integer comma last colon integer right parenthesis colon void. Line 3. left brace. Line 4, indented once. if left parenthesis the Array left bracket first right bracket greater than sign the Array left bracket mid right bracket right parenthesis. Line 5, indented twice. Interchange the Array left bracket first right bracket and the Array left bracket mid right bracket. Line 6, indented once. if left parenthesis the Array left bracket mid right bracket greater than sign the Array left bracket last right bracket right parenthesis. Line 7, indented twice. Interchange the Array left bracket mid right bracket and the Array left bracket last right bracket. Line 8, indented once. if left parenthesis the Array left bracket first right bracket greater than sign the Array left bracket mid right bracket right parenthesis. Line 9, indented twice. Interchange the Array left bracket first right bracket and the Array left bracket mid right bracket. Line 10. righ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31" y="2311742"/>
            <a:ext cx="7627937"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6951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smtClean="0"/>
              <a:t>(9 </a:t>
            </a:r>
            <a:r>
              <a:rPr lang="en-US" altLang="en-US" sz="2000" b="0" dirty="0"/>
              <a:t>of 15)</a:t>
            </a:r>
            <a:endParaRPr lang="en-US" dirty="0"/>
          </a:p>
        </p:txBody>
      </p:sp>
      <p:sp>
        <p:nvSpPr>
          <p:cNvPr id="3" name="Text Placeholder 2"/>
          <p:cNvSpPr>
            <a:spLocks noGrp="1"/>
          </p:cNvSpPr>
          <p:nvPr>
            <p:ph type="body" idx="1"/>
          </p:nvPr>
        </p:nvSpPr>
        <p:spPr>
          <a:xfrm>
            <a:off x="457200" y="1600201"/>
            <a:ext cx="8229600" cy="768926"/>
          </a:xfrm>
        </p:spPr>
        <p:txBody>
          <a:bodyPr/>
          <a:lstStyle/>
          <a:p>
            <a:pPr marL="0" indent="0">
              <a:buNone/>
            </a:pPr>
            <a:r>
              <a:rPr lang="en-US" altLang="en-US" sz="2200" dirty="0"/>
              <a:t>Pseudocode describes the partitioning algorithm </a:t>
            </a:r>
            <a:r>
              <a:rPr lang="en-US" altLang="en-US" sz="2200" dirty="0" smtClean="0"/>
              <a:t>for </a:t>
            </a:r>
            <a:r>
              <a:rPr lang="en-US" altLang="en-US" sz="2200" dirty="0"/>
              <a:t>an array of at least four </a:t>
            </a:r>
            <a:r>
              <a:rPr lang="en-US" altLang="en-US" sz="2200" dirty="0" smtClean="0"/>
              <a:t>entries</a:t>
            </a:r>
            <a:endParaRPr lang="en-US" altLang="en-US" sz="2200" dirty="0"/>
          </a:p>
        </p:txBody>
      </p:sp>
      <p:pic>
        <p:nvPicPr>
          <p:cNvPr id="5" name="Picture 6" descr="Computer code. The code has 35 lines. The lines read as follows. Line 1. forward slash forward slash Partitions the Array left bracket first period period last right bracket period. Line 2. partition left parenthesis the Array colon Item Array comma first colon integer comma last colon integer right parenthesis colon integer. Line 3. left brace. Line 4, indented once. forward slash forward slash Choose pivot and reposition it. Line 5, indented once. mid equals first plus left parenthesis last minus first right parenthesis forward slash 2. Line 6, indented once. sort First Middle Last left parenthesis the Array comma first comma mid comma last right parenthesis. Line 7, indented once. Interchange the Array left bracket mid right bracket and the Array left bracket last minus 1 right bracket. Line 8, indented once. pivot Index equals last minus 1. Line 9, indented once. pivot equals the Array left bracket pivot Index right bracket. Line 10, indented once. forward slash forward slash Determine the regions S sub 1 and S sub 2. Line 11, indented once. index From Left equals first plus 1. Line 12, indented once. index From Right equals last minus 2. Line 13, indented once. done equals false. Line 14, indented once. while left parenthesis not done right parenthesis. Line 15, indented once. left brace. Line 16, indented twice. forward slash forward slash Locate first entry on left that is greater than sign or equals piv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0" y="2560694"/>
            <a:ext cx="755650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20346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smtClean="0"/>
              <a:t>(10 </a:t>
            </a:r>
            <a:r>
              <a:rPr lang="en-US" altLang="en-US" sz="2000" b="0" dirty="0"/>
              <a:t>of 15)</a:t>
            </a:r>
            <a:endParaRPr lang="en-US" dirty="0"/>
          </a:p>
        </p:txBody>
      </p:sp>
      <p:sp>
        <p:nvSpPr>
          <p:cNvPr id="3" name="Text Placeholder 2"/>
          <p:cNvSpPr>
            <a:spLocks noGrp="1"/>
          </p:cNvSpPr>
          <p:nvPr>
            <p:ph type="body" idx="1"/>
          </p:nvPr>
        </p:nvSpPr>
        <p:spPr>
          <a:xfrm>
            <a:off x="457200" y="1600201"/>
            <a:ext cx="8229600" cy="800099"/>
          </a:xfrm>
        </p:spPr>
        <p:txBody>
          <a:bodyPr/>
          <a:lstStyle/>
          <a:p>
            <a:pPr marL="0" lvl="1" indent="0">
              <a:buNone/>
            </a:pPr>
            <a:r>
              <a:rPr lang="en-US" altLang="en-US" sz="2200" dirty="0">
                <a:latin typeface="+mn-lt"/>
              </a:rPr>
              <a:t>Pseudocode describes the partitioning algorithm </a:t>
            </a:r>
            <a:r>
              <a:rPr lang="en-US" altLang="en-US" sz="2200" dirty="0" smtClean="0">
                <a:latin typeface="+mn-lt"/>
              </a:rPr>
              <a:t>for </a:t>
            </a:r>
            <a:r>
              <a:rPr lang="en-US" altLang="en-US" sz="2200" dirty="0">
                <a:latin typeface="+mn-lt"/>
              </a:rPr>
              <a:t>an array of at least four </a:t>
            </a:r>
            <a:r>
              <a:rPr lang="en-US" altLang="en-US" sz="2200" dirty="0" smtClean="0">
                <a:latin typeface="+mn-lt"/>
              </a:rPr>
              <a:t>entries</a:t>
            </a:r>
            <a:endParaRPr lang="en-US" altLang="en-US" sz="2200" b="1" dirty="0">
              <a:latin typeface="+mn-lt"/>
            </a:endParaRPr>
          </a:p>
        </p:txBody>
      </p:sp>
      <p:pic>
        <p:nvPicPr>
          <p:cNvPr id="5" name="Picture 2" descr="The computer code continues. Line 17, indented twice. while left parenthesis the Array left bracket index From Left right bracket less than sign pivot right parenthesis. Line 18, indented 3 times. index From Left equals index From Left plus 1. Line 19, indented twice. forward slash forward slash Locate first entry on right that is less than sign or equals pivot. Line 20, indented twice. while left parenthesis the Array left bracket index From Right right bracket greater than sign pivot right parenthesis. Line 21, indented 3 times. index From Right equals index From Right minus 1. Line 22, indented twice. if left parenthesis index From Left less than sign index From Right right parenthesis. Line 23, indented twice. left brace. Line 24, indented 3 times. Interchange the Array left bracket index From Left right bracket and the Array left bracket index From Right right bracket. Line 25, indented 3 times. index From Left equals index From Left plus 1. Line 26, indented 3 times. index From Right equals index From Right minus 1. Line 27, indented twice. right brace. Line 28, indented twice. else. Line 29, indented 3 times. done equals true. Line 30, indented once. righ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892" y="2522103"/>
            <a:ext cx="6604742" cy="3655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4090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a:t>(</a:t>
            </a:r>
            <a:r>
              <a:rPr lang="en-US" altLang="en-US" sz="2000" b="0" dirty="0" smtClean="0"/>
              <a:t>11 </a:t>
            </a:r>
            <a:r>
              <a:rPr lang="en-US" altLang="en-US" sz="2000" b="0" dirty="0"/>
              <a:t>of 15)</a:t>
            </a:r>
            <a:endParaRPr lang="en-US" dirty="0"/>
          </a:p>
        </p:txBody>
      </p:sp>
      <p:sp>
        <p:nvSpPr>
          <p:cNvPr id="3" name="Text Placeholder 2"/>
          <p:cNvSpPr>
            <a:spLocks noGrp="1"/>
          </p:cNvSpPr>
          <p:nvPr>
            <p:ph type="body" idx="1"/>
          </p:nvPr>
        </p:nvSpPr>
        <p:spPr>
          <a:xfrm>
            <a:off x="457200" y="1600201"/>
            <a:ext cx="8229600" cy="810490"/>
          </a:xfrm>
        </p:spPr>
        <p:txBody>
          <a:bodyPr/>
          <a:lstStyle/>
          <a:p>
            <a:pPr marL="0" lvl="1" indent="0">
              <a:buNone/>
            </a:pPr>
            <a:r>
              <a:rPr lang="en-US" altLang="en-US" sz="2200" dirty="0">
                <a:latin typeface="+mn-lt"/>
              </a:rPr>
              <a:t>Pseudocode describes the partitioning algorithm for an array of at least four </a:t>
            </a:r>
            <a:r>
              <a:rPr lang="en-US" altLang="en-US" sz="2200" dirty="0" smtClean="0">
                <a:latin typeface="+mn-lt"/>
              </a:rPr>
              <a:t>entries</a:t>
            </a:r>
            <a:endParaRPr lang="en-US" altLang="en-US" sz="2200" b="1" dirty="0">
              <a:latin typeface="+mn-lt"/>
            </a:endParaRPr>
          </a:p>
        </p:txBody>
      </p:sp>
      <p:pic>
        <p:nvPicPr>
          <p:cNvPr id="5" name="Picture 2" descr="The computer code continues. Line 31, indented once. forward slash forward slash Place pivot in proper position between S sub 1 and S sub 2 comma and mark its new location. Line 32, indented once. Interchange the Array left bracket pivot Index right bracket and the Array left bracket index From Left right bracket. Line 33, indented once. pivot Index equals index From Left. Line 34, indented once. return pivot Index. Line 35. righ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106" y="2759701"/>
            <a:ext cx="7951787"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772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Selection Sort </a:t>
            </a:r>
            <a:r>
              <a:rPr lang="en-US" altLang="en-US" sz="2000" b="0" dirty="0"/>
              <a:t>(1 of 5)</a:t>
            </a:r>
            <a:endParaRPr lang="en-US" dirty="0"/>
          </a:p>
        </p:txBody>
      </p:sp>
      <p:sp>
        <p:nvSpPr>
          <p:cNvPr id="3" name="Text Placeholder 2"/>
          <p:cNvSpPr>
            <a:spLocks noGrp="1"/>
          </p:cNvSpPr>
          <p:nvPr>
            <p:ph type="body" idx="1"/>
          </p:nvPr>
        </p:nvSpPr>
        <p:spPr>
          <a:xfrm>
            <a:off x="457200" y="1600201"/>
            <a:ext cx="8229600" cy="583441"/>
          </a:xfrm>
        </p:spPr>
        <p:txBody>
          <a:bodyPr/>
          <a:lstStyle/>
          <a:p>
            <a:pPr marL="0" indent="0">
              <a:buNone/>
            </a:pPr>
            <a:r>
              <a:rPr lang="en-US" altLang="en-US" sz="2200" b="1" dirty="0"/>
              <a:t>Figure 11-1</a:t>
            </a:r>
            <a:r>
              <a:rPr lang="en-US" altLang="en-US" sz="2200" dirty="0"/>
              <a:t> A selection sort of an array of five </a:t>
            </a:r>
            <a:r>
              <a:rPr lang="en-US" altLang="en-US" sz="2200" dirty="0" smtClean="0"/>
              <a:t>integers</a:t>
            </a:r>
            <a:endParaRPr lang="en-US" sz="2200" dirty="0"/>
          </a:p>
        </p:txBody>
      </p:sp>
      <p:pic>
        <p:nvPicPr>
          <p:cNvPr id="4" name="Picture 2" descr="Gray elements are selected; blue elements comprise the sorted portion of the array. Below the note, an array titled, initial array has the following values: 29, 10, 14, 37, 13. Here, 37 is highlighted. After first swap, the array changes and values are as follows: 29, 10, 14, 13, 37. Here, 29 and 37 are highlighted, with 37 highlighted blue. After second swap, the array changes and values are as follows: 13, 10, 14, 29, 37. Here, 14, 29 and 37 are highlighted, with 29 and 37 highlighted blue. After third swap, the array changes and values are as follows: 13, 10, 14, 29, 37. Here, 13, 14, 29 and 37 are highlighted, with 14, 29, and 37 highlighted blue. After fourth swap, the array changes and values are as follows: 10, 13, 14, 29, 37. All numbers are highlighted 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566" y="2471193"/>
            <a:ext cx="5038867" cy="337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81082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a:t>(</a:t>
            </a:r>
            <a:r>
              <a:rPr lang="en-US" altLang="en-US" sz="2000" b="0" dirty="0" smtClean="0"/>
              <a:t>12 </a:t>
            </a:r>
            <a:r>
              <a:rPr lang="en-US" altLang="en-US" sz="2000" b="0" dirty="0"/>
              <a:t>of 15)</a:t>
            </a:r>
            <a:endParaRPr lang="en-US" dirty="0"/>
          </a:p>
        </p:txBody>
      </p:sp>
      <p:sp>
        <p:nvSpPr>
          <p:cNvPr id="3" name="Text Placeholder 2"/>
          <p:cNvSpPr>
            <a:spLocks noGrp="1"/>
          </p:cNvSpPr>
          <p:nvPr>
            <p:ph type="body" idx="1"/>
          </p:nvPr>
        </p:nvSpPr>
        <p:spPr>
          <a:xfrm>
            <a:off x="457200" y="1600201"/>
            <a:ext cx="8229600" cy="542498"/>
          </a:xfrm>
        </p:spPr>
        <p:txBody>
          <a:bodyPr/>
          <a:lstStyle/>
          <a:p>
            <a:pPr marL="0" indent="0">
              <a:buNone/>
            </a:pPr>
            <a:r>
              <a:rPr lang="en-US" altLang="en-US" sz="2400" b="1" dirty="0" smtClean="0"/>
              <a:t>Listing </a:t>
            </a:r>
            <a:r>
              <a:rPr lang="en-US" altLang="en-US" sz="2400" b="1" dirty="0"/>
              <a:t>11-5 </a:t>
            </a:r>
            <a:r>
              <a:rPr lang="en-US" altLang="en-US" sz="2400" dirty="0"/>
              <a:t>A function that performs a quick </a:t>
            </a:r>
            <a:r>
              <a:rPr lang="en-US" altLang="en-US" sz="2400" dirty="0" smtClean="0"/>
              <a:t>sort</a:t>
            </a:r>
            <a:endParaRPr lang="en-US" altLang="en-US" sz="2400" dirty="0"/>
          </a:p>
        </p:txBody>
      </p:sp>
      <p:pic>
        <p:nvPicPr>
          <p:cNvPr id="4" name="Picture 3" descr="Computer code has 25 lines. The lines read as follows. Line 1. forward slash asterisk asterisk Sorts an array into ascending order period Uses the quick sort with. Line 2, indented once. median dash of dash three pivot selection for arrays of at least MIN underscore SIZE. Line 3, indented once. entries comma and uses the insertion sort for other arrays period. Line 4. at sign pre the Array left bracket first period period last right bracket is an array period. Line 5. at sign post the Array left bracket first period period last right bracket is sorted period. Line 6. at sign p a r a m the Array The given array period. Line 7. at sign p a r a m first The index of the first element to consider in the Array period. Line 8. at sign p a r a m last The index of the last element to consider in the Array period asterisk forward slash. Line 9. template left angle bracket class Item Type right angle bracket. Line 10. void quick Sort left parenthesis Item Type the Array left bracket right bracket comma i n t first comma i n t last right parenthesis. Line 11. left brace. Line 12, indented once. if left parenthesis left parenthesis last minus first plus 1 right parenthesis less than sign MIN underscore SIZE right parenthesis. Line 13, indented once. left brace. Line 14, indented twice. insertion Sort left parenthesis the Array comma first comma last right parenthesis semicolon. Line 15, indented once. right brace."/>
          <p:cNvPicPr>
            <a:picLocks noChangeAspect="1"/>
          </p:cNvPicPr>
          <p:nvPr/>
        </p:nvPicPr>
        <p:blipFill>
          <a:blip r:embed="rId2"/>
          <a:stretch>
            <a:fillRect/>
          </a:stretch>
        </p:blipFill>
        <p:spPr>
          <a:xfrm>
            <a:off x="786121" y="2430250"/>
            <a:ext cx="7571758" cy="3547607"/>
          </a:xfrm>
          <a:prstGeom prst="rect">
            <a:avLst/>
          </a:prstGeom>
        </p:spPr>
      </p:pic>
    </p:spTree>
    <p:extLst>
      <p:ext uri="{BB962C8B-B14F-4D97-AF65-F5344CB8AC3E}">
        <p14:creationId xmlns:p14="http://schemas.microsoft.com/office/powerpoint/2010/main" val="36537252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ltLang="en-US" dirty="0"/>
              <a:t>The Quick Sort </a:t>
            </a:r>
            <a:r>
              <a:rPr lang="en-US" altLang="en-US" sz="2000" b="0" dirty="0"/>
              <a:t>(</a:t>
            </a:r>
            <a:r>
              <a:rPr lang="en-US" altLang="en-US" sz="2000" b="0" dirty="0" smtClean="0"/>
              <a:t>13 </a:t>
            </a:r>
            <a:r>
              <a:rPr lang="en-US" altLang="en-US" sz="2000" b="0" dirty="0"/>
              <a:t>of 15)</a:t>
            </a:r>
            <a:endParaRPr lang="en-US" dirty="0"/>
          </a:p>
        </p:txBody>
      </p:sp>
      <p:sp>
        <p:nvSpPr>
          <p:cNvPr id="5" name="Text Placeholder 4"/>
          <p:cNvSpPr>
            <a:spLocks noGrp="1"/>
          </p:cNvSpPr>
          <p:nvPr>
            <p:ph type="body" idx="1"/>
          </p:nvPr>
        </p:nvSpPr>
        <p:spPr>
          <a:xfrm>
            <a:off x="457200" y="1600201"/>
            <a:ext cx="8229600" cy="542498"/>
          </a:xfrm>
        </p:spPr>
        <p:txBody>
          <a:bodyPr/>
          <a:lstStyle/>
          <a:p>
            <a:pPr marL="0" indent="0">
              <a:buNone/>
            </a:pPr>
            <a:r>
              <a:rPr lang="en-US" altLang="en-US" sz="2400" b="1" dirty="0" smtClean="0"/>
              <a:t>Listing </a:t>
            </a:r>
            <a:r>
              <a:rPr lang="en-US" altLang="en-US" sz="2400" b="1" dirty="0"/>
              <a:t>11-5 </a:t>
            </a:r>
            <a:r>
              <a:rPr lang="en-US" altLang="en-US" sz="2400" b="1" dirty="0" smtClean="0"/>
              <a:t>[Continued]</a:t>
            </a:r>
            <a:endParaRPr lang="en-US" altLang="en-US" sz="2400" b="1" dirty="0"/>
          </a:p>
        </p:txBody>
      </p:sp>
      <p:pic>
        <p:nvPicPr>
          <p:cNvPr id="7" name="Picture 2" descr="The computer code continues. Line 16, indented once. else. Line 17, indented once. left brace. Line 18, indented twice. forward slash forward slash Create the partition colon S 1 pipe Pivot pipe S 2. Line 19, indented twice. i n t pivot Index equals partition left parenthesis the Array comma first comma last right parenthesis semicolon. Line 20. blank. Line 21, indented twice. forward slash forward slash Sort sub arrays S 1 and S 2. Line 22, indented twice. quick Sort left parenthesis the Array comma first comma pivot Index minus 1 right parenthesis semicolon. Line 23, indented twice. quick Sort left parenthesis the Array comma pivot Index plus 1 comma last right parenthesis semicolon. Line 24, indented once. right brace forward slash forward slash end if. Line 25. right brace forward slash forward slash end quick S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2430250"/>
            <a:ext cx="7818437"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0784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Quick Sort </a:t>
            </a:r>
            <a:r>
              <a:rPr lang="en-US" altLang="en-US" sz="2000" b="0" dirty="0"/>
              <a:t>(</a:t>
            </a:r>
            <a:r>
              <a:rPr lang="en-US" altLang="en-US" sz="2000" b="0" dirty="0" smtClean="0"/>
              <a:t>14 </a:t>
            </a:r>
            <a:r>
              <a:rPr lang="en-US" altLang="en-US" sz="2000" b="0" dirty="0"/>
              <a:t>of 15)</a:t>
            </a:r>
            <a:endParaRPr lang="en-US" dirty="0"/>
          </a:p>
        </p:txBody>
      </p:sp>
      <p:sp>
        <p:nvSpPr>
          <p:cNvPr id="3" name="Text Placeholder 2"/>
          <p:cNvSpPr>
            <a:spLocks noGrp="1"/>
          </p:cNvSpPr>
          <p:nvPr>
            <p:ph type="body" idx="1"/>
          </p:nvPr>
        </p:nvSpPr>
        <p:spPr>
          <a:xfrm>
            <a:off x="457200" y="1600201"/>
            <a:ext cx="1719035" cy="533400"/>
          </a:xfrm>
        </p:spPr>
        <p:txBody>
          <a:bodyPr/>
          <a:lstStyle/>
          <a:p>
            <a:r>
              <a:rPr lang="en-US" sz="2400" dirty="0" smtClean="0"/>
              <a:t>Analysis</a:t>
            </a:r>
            <a:endParaRPr lang="en-US" sz="2400" dirty="0"/>
          </a:p>
        </p:txBody>
      </p:sp>
      <p:sp>
        <p:nvSpPr>
          <p:cNvPr id="4" name="Content Placeholder 3"/>
          <p:cNvSpPr>
            <a:spLocks noGrp="1"/>
          </p:cNvSpPr>
          <p:nvPr>
            <p:ph sz="quarter" idx="13"/>
          </p:nvPr>
        </p:nvSpPr>
        <p:spPr>
          <a:xfrm>
            <a:off x="457199" y="2060351"/>
            <a:ext cx="3200401" cy="558800"/>
          </a:xfrm>
        </p:spPr>
        <p:txBody>
          <a:bodyPr/>
          <a:lstStyle/>
          <a:p>
            <a:pPr marL="741600" indent="-284400">
              <a:spcBef>
                <a:spcPts val="600"/>
              </a:spcBef>
              <a:buFont typeface="Arial" panose="020B0604020202020204" pitchFamily="34" charset="0"/>
              <a:buChar char="–"/>
            </a:pPr>
            <a:r>
              <a:rPr lang="en-US" sz="2400" dirty="0"/>
              <a:t>Partitioning is an</a:t>
            </a:r>
          </a:p>
        </p:txBody>
      </p:sp>
      <p:graphicFrame>
        <p:nvGraphicFramePr>
          <p:cNvPr id="13" name="Object 12" descr="O of n"/>
          <p:cNvGraphicFramePr>
            <a:graphicFrameLocks noChangeAspect="1"/>
          </p:cNvGraphicFramePr>
          <p:nvPr>
            <p:extLst>
              <p:ext uri="{D42A27DB-BD31-4B8C-83A1-F6EECF244321}">
                <p14:modId xmlns:p14="http://schemas.microsoft.com/office/powerpoint/2010/main" val="82364218"/>
              </p:ext>
            </p:extLst>
          </p:nvPr>
        </p:nvGraphicFramePr>
        <p:xfrm>
          <a:off x="3595891" y="2158989"/>
          <a:ext cx="674964" cy="449976"/>
        </p:xfrm>
        <a:graphic>
          <a:graphicData uri="http://schemas.openxmlformats.org/presentationml/2006/ole">
            <mc:AlternateContent xmlns:mc="http://schemas.openxmlformats.org/markup-compatibility/2006">
              <mc:Choice xmlns:v="urn:schemas-microsoft-com:vml" Requires="v">
                <p:oleObj spid="_x0000_s4645" name="Equation" r:id="rId3" imgW="380880" imgH="253800" progId="Equation.DSMT4">
                  <p:embed/>
                </p:oleObj>
              </mc:Choice>
              <mc:Fallback>
                <p:oleObj name="Equation" r:id="rId3" imgW="380880" imgH="253800" progId="Equation.DSMT4">
                  <p:embed/>
                  <p:pic>
                    <p:nvPicPr>
                      <p:cNvPr id="0" name=""/>
                      <p:cNvPicPr/>
                      <p:nvPr/>
                    </p:nvPicPr>
                    <p:blipFill>
                      <a:blip r:embed="rId4"/>
                      <a:stretch>
                        <a:fillRect/>
                      </a:stretch>
                    </p:blipFill>
                    <p:spPr>
                      <a:xfrm>
                        <a:off x="3595891" y="2158989"/>
                        <a:ext cx="674964" cy="449976"/>
                      </a:xfrm>
                      <a:prstGeom prst="rect">
                        <a:avLst/>
                      </a:prstGeom>
                    </p:spPr>
                  </p:pic>
                </p:oleObj>
              </mc:Fallback>
            </mc:AlternateContent>
          </a:graphicData>
        </a:graphic>
      </p:graphicFrame>
      <p:sp>
        <p:nvSpPr>
          <p:cNvPr id="5" name="Content Placeholder 4"/>
          <p:cNvSpPr>
            <a:spLocks noGrp="1"/>
          </p:cNvSpPr>
          <p:nvPr>
            <p:ph sz="quarter" idx="14"/>
          </p:nvPr>
        </p:nvSpPr>
        <p:spPr>
          <a:xfrm>
            <a:off x="4230919" y="2083482"/>
            <a:ext cx="820057" cy="412976"/>
          </a:xfrm>
        </p:spPr>
        <p:txBody>
          <a:bodyPr/>
          <a:lstStyle/>
          <a:p>
            <a:pPr marL="432" lvl="1" indent="0">
              <a:spcBef>
                <a:spcPts val="1500"/>
              </a:spcBef>
              <a:buNone/>
            </a:pPr>
            <a:r>
              <a:rPr lang="en-US" sz="2400" dirty="0" smtClean="0"/>
              <a:t>task</a:t>
            </a:r>
            <a:endParaRPr lang="en-US" sz="2400" dirty="0"/>
          </a:p>
        </p:txBody>
      </p:sp>
      <p:sp>
        <p:nvSpPr>
          <p:cNvPr id="6" name="Content Placeholder 5"/>
          <p:cNvSpPr>
            <a:spLocks noGrp="1"/>
          </p:cNvSpPr>
          <p:nvPr>
            <p:ph sz="quarter" idx="15"/>
          </p:nvPr>
        </p:nvSpPr>
        <p:spPr>
          <a:xfrm>
            <a:off x="457200" y="2471057"/>
            <a:ext cx="3138691" cy="550863"/>
          </a:xfrm>
        </p:spPr>
        <p:txBody>
          <a:bodyPr/>
          <a:lstStyle/>
          <a:p>
            <a:pPr marL="741600" indent="-284400">
              <a:spcBef>
                <a:spcPts val="600"/>
              </a:spcBef>
              <a:buFont typeface="Arial" panose="020B0604020202020204" pitchFamily="34" charset="0"/>
              <a:buChar char="–"/>
            </a:pPr>
            <a:r>
              <a:rPr lang="en-US" sz="2400" dirty="0"/>
              <a:t>There are either</a:t>
            </a:r>
          </a:p>
        </p:txBody>
      </p:sp>
      <p:graphicFrame>
        <p:nvGraphicFramePr>
          <p:cNvPr id="14" name="Object 13" descr="Log base 2 of n or 1 + log base 2 of n"/>
          <p:cNvGraphicFramePr>
            <a:graphicFrameLocks noChangeAspect="1"/>
          </p:cNvGraphicFramePr>
          <p:nvPr>
            <p:extLst>
              <p:ext uri="{D42A27DB-BD31-4B8C-83A1-F6EECF244321}">
                <p14:modId xmlns:p14="http://schemas.microsoft.com/office/powerpoint/2010/main" val="1305844427"/>
              </p:ext>
            </p:extLst>
          </p:nvPr>
        </p:nvGraphicFramePr>
        <p:xfrm>
          <a:off x="3514271" y="2566988"/>
          <a:ext cx="2524125" cy="446087"/>
        </p:xfrm>
        <a:graphic>
          <a:graphicData uri="http://schemas.openxmlformats.org/presentationml/2006/ole">
            <mc:AlternateContent xmlns:mc="http://schemas.openxmlformats.org/markup-compatibility/2006">
              <mc:Choice xmlns:v="urn:schemas-microsoft-com:vml" Requires="v">
                <p:oleObj spid="_x0000_s4646" name="Equation" r:id="rId5" imgW="1295280" imgH="228600" progId="Equation.DSMT4">
                  <p:embed/>
                </p:oleObj>
              </mc:Choice>
              <mc:Fallback>
                <p:oleObj name="Equation" r:id="rId5" imgW="1295280" imgH="228600" progId="Equation.DSMT4">
                  <p:embed/>
                  <p:pic>
                    <p:nvPicPr>
                      <p:cNvPr id="0" name=""/>
                      <p:cNvPicPr/>
                      <p:nvPr/>
                    </p:nvPicPr>
                    <p:blipFill>
                      <a:blip r:embed="rId6"/>
                      <a:stretch>
                        <a:fillRect/>
                      </a:stretch>
                    </p:blipFill>
                    <p:spPr>
                      <a:xfrm>
                        <a:off x="3514271" y="2566988"/>
                        <a:ext cx="2524125" cy="446087"/>
                      </a:xfrm>
                      <a:prstGeom prst="rect">
                        <a:avLst/>
                      </a:prstGeom>
                    </p:spPr>
                  </p:pic>
                </p:oleObj>
              </mc:Fallback>
            </mc:AlternateContent>
          </a:graphicData>
        </a:graphic>
      </p:graphicFrame>
      <p:sp>
        <p:nvSpPr>
          <p:cNvPr id="7" name="Content Placeholder 6"/>
          <p:cNvSpPr>
            <a:spLocks noGrp="1"/>
          </p:cNvSpPr>
          <p:nvPr>
            <p:ph sz="quarter" idx="16"/>
          </p:nvPr>
        </p:nvSpPr>
        <p:spPr>
          <a:xfrm>
            <a:off x="6045198" y="2497141"/>
            <a:ext cx="3004458" cy="360099"/>
          </a:xfrm>
        </p:spPr>
        <p:txBody>
          <a:bodyPr/>
          <a:lstStyle/>
          <a:p>
            <a:pPr marL="0" indent="0">
              <a:buNone/>
            </a:pPr>
            <a:r>
              <a:rPr lang="en-US" sz="2400" dirty="0"/>
              <a:t>levels </a:t>
            </a:r>
            <a:r>
              <a:rPr lang="en-US" sz="2400" dirty="0" smtClean="0"/>
              <a:t>of </a:t>
            </a:r>
            <a:r>
              <a:rPr lang="en-US" sz="2400" dirty="0"/>
              <a:t>recursive </a:t>
            </a:r>
          </a:p>
        </p:txBody>
      </p:sp>
      <p:sp>
        <p:nvSpPr>
          <p:cNvPr id="8" name="Content Placeholder 7"/>
          <p:cNvSpPr>
            <a:spLocks noGrp="1"/>
          </p:cNvSpPr>
          <p:nvPr>
            <p:ph sz="quarter" idx="17"/>
          </p:nvPr>
        </p:nvSpPr>
        <p:spPr>
          <a:xfrm>
            <a:off x="1197430" y="2844802"/>
            <a:ext cx="2735941" cy="500063"/>
          </a:xfrm>
        </p:spPr>
        <p:txBody>
          <a:bodyPr/>
          <a:lstStyle/>
          <a:p>
            <a:pPr marL="0" indent="0">
              <a:buNone/>
            </a:pPr>
            <a:r>
              <a:rPr lang="en-US" sz="2400" dirty="0" smtClean="0"/>
              <a:t>calls </a:t>
            </a:r>
            <a:r>
              <a:rPr lang="en-US" sz="2400" dirty="0"/>
              <a:t>to </a:t>
            </a:r>
            <a:r>
              <a:rPr lang="en-US" sz="2400" b="1" dirty="0">
                <a:solidFill>
                  <a:schemeClr val="tx1"/>
                </a:solidFill>
              </a:rPr>
              <a:t>quickSort</a:t>
            </a:r>
            <a:r>
              <a:rPr lang="en-US" sz="2400" dirty="0"/>
              <a:t>.</a:t>
            </a:r>
          </a:p>
        </p:txBody>
      </p:sp>
      <p:sp>
        <p:nvSpPr>
          <p:cNvPr id="9" name="Content Placeholder 8"/>
          <p:cNvSpPr>
            <a:spLocks noGrp="1"/>
          </p:cNvSpPr>
          <p:nvPr>
            <p:ph sz="quarter" idx="18"/>
          </p:nvPr>
        </p:nvSpPr>
        <p:spPr>
          <a:xfrm>
            <a:off x="460375" y="3417438"/>
            <a:ext cx="2500539" cy="922336"/>
          </a:xfrm>
        </p:spPr>
        <p:txBody>
          <a:bodyPr/>
          <a:lstStyle/>
          <a:p>
            <a:pPr indent="-255600">
              <a:buFont typeface="Arial" charset="0"/>
              <a:buChar char="•"/>
              <a:defRPr/>
            </a:pPr>
            <a:r>
              <a:rPr lang="en-US" sz="2400" dirty="0">
                <a:latin typeface="+mn-lt"/>
              </a:rPr>
              <a:t>We conclude </a:t>
            </a:r>
          </a:p>
          <a:p>
            <a:pPr lvl="1" indent="-284400">
              <a:buFont typeface="Arial" charset="0"/>
              <a:buChar char="–"/>
              <a:defRPr/>
            </a:pPr>
            <a:r>
              <a:rPr lang="en-US" sz="2400" dirty="0">
                <a:latin typeface="+mn-lt"/>
              </a:rPr>
              <a:t>Worst case</a:t>
            </a:r>
          </a:p>
        </p:txBody>
      </p:sp>
      <p:graphicFrame>
        <p:nvGraphicFramePr>
          <p:cNvPr id="15" name="Object 14" descr="O of n squared."/>
          <p:cNvGraphicFramePr>
            <a:graphicFrameLocks noChangeAspect="1"/>
          </p:cNvGraphicFramePr>
          <p:nvPr>
            <p:extLst>
              <p:ext uri="{D42A27DB-BD31-4B8C-83A1-F6EECF244321}">
                <p14:modId xmlns:p14="http://schemas.microsoft.com/office/powerpoint/2010/main" val="2410080543"/>
              </p:ext>
            </p:extLst>
          </p:nvPr>
        </p:nvGraphicFramePr>
        <p:xfrm>
          <a:off x="2849267" y="3926025"/>
          <a:ext cx="890954" cy="544471"/>
        </p:xfrm>
        <a:graphic>
          <a:graphicData uri="http://schemas.openxmlformats.org/presentationml/2006/ole">
            <mc:AlternateContent xmlns:mc="http://schemas.openxmlformats.org/markup-compatibility/2006">
              <mc:Choice xmlns:v="urn:schemas-microsoft-com:vml" Requires="v">
                <p:oleObj spid="_x0000_s4647" name="Equation" r:id="rId7" imgW="457200" imgH="279360" progId="Equation.DSMT4">
                  <p:embed/>
                </p:oleObj>
              </mc:Choice>
              <mc:Fallback>
                <p:oleObj name="Equation" r:id="rId7" imgW="457200" imgH="279360" progId="Equation.DSMT4">
                  <p:embed/>
                  <p:pic>
                    <p:nvPicPr>
                      <p:cNvPr id="0" name=""/>
                      <p:cNvPicPr/>
                      <p:nvPr/>
                    </p:nvPicPr>
                    <p:blipFill>
                      <a:blip r:embed="rId8"/>
                      <a:stretch>
                        <a:fillRect/>
                      </a:stretch>
                    </p:blipFill>
                    <p:spPr>
                      <a:xfrm>
                        <a:off x="2849267" y="3926025"/>
                        <a:ext cx="890954" cy="544471"/>
                      </a:xfrm>
                      <a:prstGeom prst="rect">
                        <a:avLst/>
                      </a:prstGeom>
                    </p:spPr>
                  </p:pic>
                </p:oleObj>
              </mc:Fallback>
            </mc:AlternateContent>
          </a:graphicData>
        </a:graphic>
      </p:graphicFrame>
      <p:sp>
        <p:nvSpPr>
          <p:cNvPr id="10" name="Content Placeholder 9"/>
          <p:cNvSpPr>
            <a:spLocks noGrp="1"/>
          </p:cNvSpPr>
          <p:nvPr>
            <p:ph sz="quarter" idx="19"/>
          </p:nvPr>
        </p:nvSpPr>
        <p:spPr>
          <a:xfrm>
            <a:off x="463553" y="4298159"/>
            <a:ext cx="2889248" cy="532370"/>
          </a:xfrm>
        </p:spPr>
        <p:txBody>
          <a:bodyPr/>
          <a:lstStyle/>
          <a:p>
            <a:pPr marL="741600" indent="-284400">
              <a:spcBef>
                <a:spcPts val="600"/>
              </a:spcBef>
              <a:buFont typeface="Arial" panose="020B0604020202020204" pitchFamily="34" charset="0"/>
              <a:buChar char="–"/>
            </a:pPr>
            <a:r>
              <a:rPr lang="en-US" sz="2400" dirty="0">
                <a:latin typeface="+mn-lt"/>
              </a:rPr>
              <a:t>Average case</a:t>
            </a:r>
          </a:p>
        </p:txBody>
      </p:sp>
      <p:graphicFrame>
        <p:nvGraphicFramePr>
          <p:cNvPr id="16" name="Object 15" descr="O of n log of n"/>
          <p:cNvGraphicFramePr>
            <a:graphicFrameLocks noChangeAspect="1"/>
          </p:cNvGraphicFramePr>
          <p:nvPr>
            <p:extLst>
              <p:ext uri="{D42A27DB-BD31-4B8C-83A1-F6EECF244321}">
                <p14:modId xmlns:p14="http://schemas.microsoft.com/office/powerpoint/2010/main" val="2272181048"/>
              </p:ext>
            </p:extLst>
          </p:nvPr>
        </p:nvGraphicFramePr>
        <p:xfrm>
          <a:off x="3187921" y="4383722"/>
          <a:ext cx="1374790" cy="499924"/>
        </p:xfrm>
        <a:graphic>
          <a:graphicData uri="http://schemas.openxmlformats.org/presentationml/2006/ole">
            <mc:AlternateContent xmlns:mc="http://schemas.openxmlformats.org/markup-compatibility/2006">
              <mc:Choice xmlns:v="urn:schemas-microsoft-com:vml" Requires="v">
                <p:oleObj spid="_x0000_s4648" name="Equation" r:id="rId9" imgW="698400" imgH="253800" progId="Equation.DSMT4">
                  <p:embed/>
                </p:oleObj>
              </mc:Choice>
              <mc:Fallback>
                <p:oleObj name="Equation" r:id="rId9" imgW="698400" imgH="253800" progId="Equation.DSMT4">
                  <p:embed/>
                  <p:pic>
                    <p:nvPicPr>
                      <p:cNvPr id="0" name=""/>
                      <p:cNvPicPr/>
                      <p:nvPr/>
                    </p:nvPicPr>
                    <p:blipFill>
                      <a:blip r:embed="rId10"/>
                      <a:stretch>
                        <a:fillRect/>
                      </a:stretch>
                    </p:blipFill>
                    <p:spPr>
                      <a:xfrm>
                        <a:off x="3187921" y="4383722"/>
                        <a:ext cx="1374790" cy="499924"/>
                      </a:xfrm>
                      <a:prstGeom prst="rect">
                        <a:avLst/>
                      </a:prstGeom>
                    </p:spPr>
                  </p:pic>
                </p:oleObj>
              </mc:Fallback>
            </mc:AlternateContent>
          </a:graphicData>
        </a:graphic>
      </p:graphicFrame>
    </p:spTree>
    <p:extLst>
      <p:ext uri="{BB962C8B-B14F-4D97-AF65-F5344CB8AC3E}">
        <p14:creationId xmlns:p14="http://schemas.microsoft.com/office/powerpoint/2010/main" val="28010031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Quick Sort </a:t>
            </a:r>
            <a:r>
              <a:rPr lang="en-US" altLang="en-US" sz="2000" b="0" dirty="0"/>
              <a:t>(</a:t>
            </a:r>
            <a:r>
              <a:rPr lang="en-US" altLang="en-US" sz="2000" b="0" dirty="0" smtClean="0"/>
              <a:t>15 </a:t>
            </a:r>
            <a:r>
              <a:rPr lang="en-US" altLang="en-US" sz="2000" b="0" dirty="0"/>
              <a:t>of 15)</a:t>
            </a:r>
            <a:endParaRPr lang="en-US" dirty="0"/>
          </a:p>
        </p:txBody>
      </p:sp>
      <p:sp>
        <p:nvSpPr>
          <p:cNvPr id="3" name="Text Placeholder 2"/>
          <p:cNvSpPr>
            <a:spLocks noGrp="1"/>
          </p:cNvSpPr>
          <p:nvPr>
            <p:ph type="body" idx="1"/>
          </p:nvPr>
        </p:nvSpPr>
        <p:spPr>
          <a:xfrm>
            <a:off x="457200" y="1600201"/>
            <a:ext cx="8229600" cy="528850"/>
          </a:xfrm>
        </p:spPr>
        <p:txBody>
          <a:bodyPr/>
          <a:lstStyle/>
          <a:p>
            <a:pPr marL="0" indent="0">
              <a:buNone/>
            </a:pPr>
            <a:r>
              <a:rPr lang="en-US" sz="2400" b="1" dirty="0" smtClean="0"/>
              <a:t>Figure </a:t>
            </a:r>
            <a:r>
              <a:rPr lang="en-US" sz="2400" b="1" dirty="0"/>
              <a:t>11-12 </a:t>
            </a:r>
            <a:r>
              <a:rPr lang="en-US" sz="2400" b="1" dirty="0">
                <a:solidFill>
                  <a:schemeClr val="tx1"/>
                </a:solidFill>
              </a:rPr>
              <a:t>kSmall</a:t>
            </a:r>
            <a:r>
              <a:rPr lang="en-US" sz="2400" dirty="0"/>
              <a:t> versus </a:t>
            </a:r>
            <a:r>
              <a:rPr lang="en-US" sz="2400" b="1" dirty="0" smtClean="0">
                <a:solidFill>
                  <a:schemeClr val="tx1"/>
                </a:solidFill>
              </a:rPr>
              <a:t>quickSort</a:t>
            </a:r>
            <a:endParaRPr lang="en-US" sz="2400" b="1" dirty="0">
              <a:solidFill>
                <a:schemeClr val="tx1"/>
              </a:solidFill>
            </a:endParaRPr>
          </a:p>
        </p:txBody>
      </p:sp>
      <p:pic>
        <p:nvPicPr>
          <p:cNvPr id="5" name="Picture 2" descr="Two block diagrams are provided. First diagram has k Small of k, the Array, first, last as top node. Top node has the following two blocks under it: k Small of k, the Array, first, pivot Index minus 1, and, k Small of k minus start expression pivot Index minus first plus 1 end expression, the Array, pivot Index plus 1, last. Either first or second sub block can be considered to represent top node. Second diagram has quick sort of the Array, first, last as top node. Top node has the following two blocks under it: quick sort of the Array, first, pivot Index minus 1, and, quick sort of the Array, pivot Index plus 1, last. Both first and second sub block should be considered to represent top 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610" y="2416602"/>
            <a:ext cx="7482778" cy="3449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05780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Radix </a:t>
            </a:r>
            <a:r>
              <a:rPr lang="en-US" altLang="en-US" dirty="0" smtClean="0"/>
              <a:t>Sort </a:t>
            </a:r>
            <a:r>
              <a:rPr lang="en-US" altLang="en-US" sz="2000" b="0" dirty="0" smtClean="0"/>
              <a:t>(1 of 4)</a:t>
            </a:r>
            <a:endParaRPr lang="en-US" sz="2000" b="0" dirty="0"/>
          </a:p>
        </p:txBody>
      </p:sp>
      <p:sp>
        <p:nvSpPr>
          <p:cNvPr id="3" name="Text Placeholder 2"/>
          <p:cNvSpPr>
            <a:spLocks noGrp="1"/>
          </p:cNvSpPr>
          <p:nvPr>
            <p:ph type="body" idx="1"/>
          </p:nvPr>
        </p:nvSpPr>
        <p:spPr>
          <a:xfrm>
            <a:off x="457200" y="1600201"/>
            <a:ext cx="8229600" cy="3131456"/>
          </a:xfrm>
        </p:spPr>
        <p:txBody>
          <a:bodyPr/>
          <a:lstStyle/>
          <a:p>
            <a:r>
              <a:rPr lang="en-US" altLang="en-US" sz="2400" dirty="0"/>
              <a:t>Different from other sorts</a:t>
            </a:r>
          </a:p>
          <a:p>
            <a:pPr lvl="1" indent="-284400"/>
            <a:r>
              <a:rPr lang="en-US" altLang="en-US" sz="2400" dirty="0">
                <a:latin typeface="+mn-lt"/>
              </a:rPr>
              <a:t>Does not compare entries in an array</a:t>
            </a:r>
          </a:p>
          <a:p>
            <a:r>
              <a:rPr lang="en-US" altLang="en-US" sz="2400" dirty="0"/>
              <a:t>Begins by organizing data (say strings) according to least significant letters</a:t>
            </a:r>
          </a:p>
          <a:p>
            <a:pPr lvl="1" indent="-284400"/>
            <a:r>
              <a:rPr lang="en-US" altLang="en-US" sz="2400" dirty="0">
                <a:latin typeface="+mn-lt"/>
              </a:rPr>
              <a:t>Then combine the groups</a:t>
            </a:r>
          </a:p>
          <a:p>
            <a:r>
              <a:rPr lang="en-US" altLang="en-US" sz="2400" dirty="0"/>
              <a:t>Next form groups using next least signficant </a:t>
            </a:r>
            <a:r>
              <a:rPr lang="en-US" altLang="en-US" sz="2400" dirty="0" smtClean="0"/>
              <a:t>letter</a:t>
            </a:r>
            <a:endParaRPr lang="en-US" altLang="en-US" sz="2400" dirty="0"/>
          </a:p>
        </p:txBody>
      </p:sp>
    </p:spTree>
    <p:extLst>
      <p:ext uri="{BB962C8B-B14F-4D97-AF65-F5344CB8AC3E}">
        <p14:creationId xmlns:p14="http://schemas.microsoft.com/office/powerpoint/2010/main" val="11848030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Radix Sort </a:t>
            </a:r>
            <a:r>
              <a:rPr lang="en-US" altLang="en-US" sz="2000" b="0" dirty="0" smtClean="0"/>
              <a:t>(2 </a:t>
            </a:r>
            <a:r>
              <a:rPr lang="en-US" altLang="en-US" sz="2000" b="0" dirty="0"/>
              <a:t>of 4)</a:t>
            </a:r>
            <a:endParaRPr lang="en-US" dirty="0"/>
          </a:p>
        </p:txBody>
      </p:sp>
      <p:sp>
        <p:nvSpPr>
          <p:cNvPr id="9" name="Text Placeholder 8"/>
          <p:cNvSpPr>
            <a:spLocks noGrp="1"/>
          </p:cNvSpPr>
          <p:nvPr>
            <p:ph type="body" idx="1"/>
          </p:nvPr>
        </p:nvSpPr>
        <p:spPr>
          <a:xfrm>
            <a:off x="457200" y="1600201"/>
            <a:ext cx="8229600" cy="569793"/>
          </a:xfrm>
        </p:spPr>
        <p:txBody>
          <a:bodyPr/>
          <a:lstStyle/>
          <a:p>
            <a:pPr marL="0" indent="0">
              <a:buNone/>
            </a:pPr>
            <a:r>
              <a:rPr lang="en-US" altLang="en-US" sz="2400" b="1" dirty="0" smtClean="0"/>
              <a:t>Figure </a:t>
            </a:r>
            <a:r>
              <a:rPr lang="en-US" altLang="en-US" sz="2400" b="1" dirty="0"/>
              <a:t>11-13 </a:t>
            </a:r>
            <a:r>
              <a:rPr lang="en-US" altLang="en-US" sz="2400" dirty="0"/>
              <a:t>A radix sort of eight </a:t>
            </a:r>
            <a:r>
              <a:rPr lang="en-US" altLang="en-US" sz="2400" dirty="0" smtClean="0"/>
              <a:t>integers</a:t>
            </a:r>
            <a:endParaRPr lang="en-US" altLang="en-US" sz="2400" dirty="0"/>
          </a:p>
        </p:txBody>
      </p:sp>
      <p:pic>
        <p:nvPicPr>
          <p:cNvPr id="5" name="Picture 2" descr="A Table has 9 rows and 2 columns. The row entries are as follows. Row 1. 0123, 2154, 0222, 0004, 0283, 1560, 1061, 2150. Original integers. Row 2. (1560, 2150) (1061) (0222) (0123, 0283) (2154, 0004). Grouped by fourth digit. Row 3. 1560, 2150, 1061, 0222, 0123, 0283, 2154, 0004. Combined. Row 4. (0004) (0222, 0123) (2150, 2154) (1560, 1061) (0283). Grouped by third digit. Row 5. 0004, 0222, 0123, 2150, 2154, 1560, 1061, 0283. Combined. Row 6. (0004, 1061) (0123, 2150, 2154) (0222, 0283) (1560). Grouped by second digit. Row 7. 0004, 1061, 0123, 2150, 2154, 0222, 0283, 1560. Combined. Row 8. (0004, 0123, 0222, 0283) (1061, 1560) (2150, 2154). Grouped by first digit. Row 9. 0004, 0123, 0222, 0283, 1061, 1560, 2150, 2154. Combined (sor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569" y="2457545"/>
            <a:ext cx="8170862"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07558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Radix Sort </a:t>
            </a:r>
            <a:r>
              <a:rPr lang="en-US" altLang="en-US" sz="2000" b="0" dirty="0" smtClean="0"/>
              <a:t>(3 </a:t>
            </a:r>
            <a:r>
              <a:rPr lang="en-US" altLang="en-US" sz="2000" b="0" dirty="0"/>
              <a:t>of 4)</a:t>
            </a:r>
            <a:endParaRPr lang="en-US" dirty="0"/>
          </a:p>
        </p:txBody>
      </p:sp>
      <p:sp>
        <p:nvSpPr>
          <p:cNvPr id="3" name="Text Placeholder 2"/>
          <p:cNvSpPr>
            <a:spLocks noGrp="1"/>
          </p:cNvSpPr>
          <p:nvPr>
            <p:ph type="body" idx="1"/>
          </p:nvPr>
        </p:nvSpPr>
        <p:spPr>
          <a:xfrm>
            <a:off x="457200" y="1600201"/>
            <a:ext cx="8229600" cy="779317"/>
          </a:xfrm>
        </p:spPr>
        <p:txBody>
          <a:bodyPr/>
          <a:lstStyle/>
          <a:p>
            <a:pPr marL="0" indent="0">
              <a:buNone/>
            </a:pPr>
            <a:r>
              <a:rPr lang="en-US" altLang="en-US" sz="2200" dirty="0"/>
              <a:t>Pseudocode for algorithm for a radix sort of </a:t>
            </a:r>
            <a:r>
              <a:rPr lang="en-US" altLang="en-US" sz="2200" i="1" dirty="0" smtClean="0"/>
              <a:t>n </a:t>
            </a:r>
            <a:r>
              <a:rPr lang="en-US" altLang="en-US" sz="2200" dirty="0" smtClean="0"/>
              <a:t>decimal </a:t>
            </a:r>
            <a:r>
              <a:rPr lang="en-US" altLang="en-US" sz="2200" dirty="0"/>
              <a:t>integers of </a:t>
            </a:r>
            <a:r>
              <a:rPr lang="en-US" altLang="en-US" sz="2200" i="1" dirty="0"/>
              <a:t>d</a:t>
            </a:r>
            <a:r>
              <a:rPr lang="en-US" altLang="en-US" sz="2200" dirty="0"/>
              <a:t> digits each</a:t>
            </a:r>
            <a:r>
              <a:rPr lang="en-US" altLang="en-US" sz="2200" dirty="0" smtClean="0"/>
              <a:t>:</a:t>
            </a:r>
            <a:endParaRPr lang="en-US" altLang="en-US" sz="2200" dirty="0"/>
          </a:p>
        </p:txBody>
      </p:sp>
      <p:pic>
        <p:nvPicPr>
          <p:cNvPr id="5" name="Picture 6" descr="Computer code has 16 lines. The lines read as follows. Line 1. forward slash forward slash Sorts n d dash digit integers in the array the Array period. Line 2. Radix Sort left parenthesis the Array colon Item Array comma n colon integer comma d colon integer right parenthesis colon void. Line 3. left brace. Line 4, indented once. for left parenthesis j equals d down to 1 right parenthesis. Line 5, indented once. left brace. Line 6, indented twice. Initialize 10 groups to empty. Line 7, indented twice. Initialize a counter for each group to 0. Line 8, indented twice. for left parenthesis i equals 0 through n minus 1 right parenthesis. Line 9, indented twice. left brace. Line 10, indented 3 times. k equals j super t h digit of the Array left bracket i right bracket. Line 11, indented 3 times. Place the Array left bracket i right bracket at the end of group k. Line 12, indented 3 times. Increase k super t h counter by 1. Line 13, indented twice. right brace. Line 14, indented twice. Replace the items in the Array with all the items in group 0 comma followed by all the items in group 1 comma and so on period. Line 15, indented once. right brace. Line 16. righ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2" y="2500666"/>
            <a:ext cx="6315075" cy="368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10579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Radix Sort </a:t>
            </a:r>
            <a:r>
              <a:rPr lang="en-US" altLang="en-US" sz="2000" b="0" dirty="0" smtClean="0"/>
              <a:t>(4 </a:t>
            </a:r>
            <a:r>
              <a:rPr lang="en-US" altLang="en-US" sz="2000" b="0" dirty="0"/>
              <a:t>of 4)</a:t>
            </a:r>
            <a:endParaRPr lang="en-US" dirty="0"/>
          </a:p>
        </p:txBody>
      </p:sp>
      <p:sp>
        <p:nvSpPr>
          <p:cNvPr id="3" name="Text Placeholder 2"/>
          <p:cNvSpPr>
            <a:spLocks noGrp="1"/>
          </p:cNvSpPr>
          <p:nvPr>
            <p:ph type="body" idx="1"/>
          </p:nvPr>
        </p:nvSpPr>
        <p:spPr>
          <a:xfrm>
            <a:off x="457200" y="1600200"/>
            <a:ext cx="8229600" cy="2289629"/>
          </a:xfrm>
        </p:spPr>
        <p:txBody>
          <a:bodyPr/>
          <a:lstStyle/>
          <a:p>
            <a:r>
              <a:rPr lang="en-US" altLang="en-US" sz="2400" dirty="0"/>
              <a:t>Analysis</a:t>
            </a:r>
          </a:p>
          <a:p>
            <a:pPr lvl="1" indent="-284400"/>
            <a:r>
              <a:rPr lang="en-US" altLang="en-US" sz="2400" dirty="0">
                <a:latin typeface="+mn-lt"/>
              </a:rPr>
              <a:t>Requires </a:t>
            </a:r>
            <a:r>
              <a:rPr lang="en-US" altLang="en-US" sz="2400" i="1" dirty="0">
                <a:latin typeface="+mn-lt"/>
              </a:rPr>
              <a:t>n</a:t>
            </a:r>
            <a:r>
              <a:rPr lang="en-US" altLang="en-US" sz="2400" dirty="0">
                <a:latin typeface="+mn-lt"/>
              </a:rPr>
              <a:t> moves each time it forms groups</a:t>
            </a:r>
          </a:p>
          <a:p>
            <a:pPr lvl="1" indent="-284400"/>
            <a:r>
              <a:rPr lang="en-US" altLang="en-US" sz="2400" i="1" dirty="0">
                <a:latin typeface="+mn-lt"/>
              </a:rPr>
              <a:t>n</a:t>
            </a:r>
            <a:r>
              <a:rPr lang="en-US" altLang="en-US" sz="2400" dirty="0">
                <a:latin typeface="+mn-lt"/>
              </a:rPr>
              <a:t> moves to combine again into one group</a:t>
            </a:r>
          </a:p>
          <a:p>
            <a:pPr lvl="1" indent="-284400"/>
            <a:r>
              <a:rPr lang="en-US" altLang="en-US" sz="2400" dirty="0">
                <a:latin typeface="+mn-lt"/>
              </a:rPr>
              <a:t>Performs these 2 </a:t>
            </a:r>
            <a:r>
              <a:rPr lang="en-US" altLang="en-US" sz="2400" b="1" dirty="0">
                <a:latin typeface="+mn-lt"/>
                <a:sym typeface="Symbol" panose="05050102010706020507" pitchFamily="18" charset="2"/>
              </a:rPr>
              <a:t></a:t>
            </a:r>
            <a:r>
              <a:rPr lang="en-US" altLang="en-US" sz="2400" dirty="0">
                <a:latin typeface="+mn-lt"/>
                <a:sym typeface="Symbol" panose="05050102010706020507" pitchFamily="18" charset="2"/>
              </a:rPr>
              <a:t> </a:t>
            </a:r>
            <a:r>
              <a:rPr lang="en-US" altLang="en-US" sz="2400" i="1" dirty="0">
                <a:latin typeface="+mn-lt"/>
                <a:sym typeface="Symbol" panose="05050102010706020507" pitchFamily="18" charset="2"/>
              </a:rPr>
              <a:t>n</a:t>
            </a:r>
            <a:r>
              <a:rPr lang="en-US" altLang="en-US" sz="2400" dirty="0">
                <a:latin typeface="+mn-lt"/>
                <a:sym typeface="Symbol" panose="05050102010706020507" pitchFamily="18" charset="2"/>
              </a:rPr>
              <a:t> moves </a:t>
            </a:r>
            <a:r>
              <a:rPr lang="en-US" altLang="en-US" sz="2400" i="1" dirty="0">
                <a:latin typeface="+mn-lt"/>
                <a:sym typeface="Symbol" panose="05050102010706020507" pitchFamily="18" charset="2"/>
              </a:rPr>
              <a:t>d</a:t>
            </a:r>
            <a:r>
              <a:rPr lang="en-US" altLang="en-US" sz="2400" dirty="0">
                <a:latin typeface="+mn-lt"/>
                <a:sym typeface="Symbol" panose="05050102010706020507" pitchFamily="18" charset="2"/>
              </a:rPr>
              <a:t> times</a:t>
            </a:r>
            <a:endParaRPr lang="en-US" altLang="en-US" sz="2400" b="1" dirty="0">
              <a:latin typeface="+mn-lt"/>
              <a:sym typeface="Symbol" panose="05050102010706020507" pitchFamily="18" charset="2"/>
            </a:endParaRPr>
          </a:p>
          <a:p>
            <a:pPr lvl="1" indent="-284400"/>
            <a:r>
              <a:rPr lang="en-US" altLang="en-US" sz="2400" dirty="0">
                <a:latin typeface="+mn-lt"/>
              </a:rPr>
              <a:t>Thus requires 2 </a:t>
            </a:r>
            <a:r>
              <a:rPr lang="en-US" altLang="en-US" sz="2400" b="1" dirty="0">
                <a:latin typeface="+mn-lt"/>
                <a:sym typeface="Symbol" panose="05050102010706020507" pitchFamily="18" charset="2"/>
              </a:rPr>
              <a:t></a:t>
            </a:r>
            <a:r>
              <a:rPr lang="en-US" altLang="en-US" sz="2400" dirty="0">
                <a:latin typeface="+mn-lt"/>
                <a:sym typeface="Symbol" panose="05050102010706020507" pitchFamily="18" charset="2"/>
              </a:rPr>
              <a:t> </a:t>
            </a:r>
            <a:r>
              <a:rPr lang="en-US" altLang="en-US" sz="2400" i="1" dirty="0">
                <a:latin typeface="+mn-lt"/>
                <a:sym typeface="Symbol" panose="05050102010706020507" pitchFamily="18" charset="2"/>
              </a:rPr>
              <a:t>n</a:t>
            </a:r>
            <a:r>
              <a:rPr lang="en-US" altLang="en-US" sz="2400" dirty="0">
                <a:latin typeface="+mn-lt"/>
                <a:sym typeface="Symbol" panose="05050102010706020507" pitchFamily="18" charset="2"/>
              </a:rPr>
              <a:t> </a:t>
            </a:r>
            <a:r>
              <a:rPr lang="en-US" altLang="en-US" sz="2400" b="1" dirty="0">
                <a:latin typeface="+mn-lt"/>
                <a:sym typeface="Symbol" panose="05050102010706020507" pitchFamily="18" charset="2"/>
              </a:rPr>
              <a:t> </a:t>
            </a:r>
            <a:r>
              <a:rPr lang="en-US" altLang="en-US" sz="2400" i="1" dirty="0">
                <a:latin typeface="+mn-lt"/>
                <a:sym typeface="Symbol" panose="05050102010706020507" pitchFamily="18" charset="2"/>
              </a:rPr>
              <a:t>d</a:t>
            </a:r>
            <a:r>
              <a:rPr lang="en-US" altLang="en-US" sz="2400" dirty="0">
                <a:latin typeface="+mn-lt"/>
                <a:sym typeface="Symbol" panose="05050102010706020507" pitchFamily="18" charset="2"/>
              </a:rPr>
              <a:t> </a:t>
            </a:r>
            <a:r>
              <a:rPr lang="en-US" altLang="en-US" sz="2400" dirty="0" smtClean="0">
                <a:latin typeface="+mn-lt"/>
                <a:sym typeface="Symbol" panose="05050102010706020507" pitchFamily="18" charset="2"/>
              </a:rPr>
              <a:t>moves</a:t>
            </a:r>
            <a:endParaRPr lang="en-US" altLang="en-US" sz="2400" dirty="0">
              <a:latin typeface="+mn-lt"/>
              <a:sym typeface="Symbol" panose="05050102010706020507" pitchFamily="18" charset="2"/>
            </a:endParaRPr>
          </a:p>
        </p:txBody>
      </p:sp>
      <p:sp>
        <p:nvSpPr>
          <p:cNvPr id="6" name="Content Placeholder 5"/>
          <p:cNvSpPr>
            <a:spLocks noGrp="1"/>
          </p:cNvSpPr>
          <p:nvPr>
            <p:ph sz="quarter" idx="15"/>
          </p:nvPr>
        </p:nvSpPr>
        <p:spPr>
          <a:xfrm>
            <a:off x="457200" y="3937003"/>
            <a:ext cx="3287486" cy="550863"/>
          </a:xfrm>
        </p:spPr>
        <p:txBody>
          <a:bodyPr/>
          <a:lstStyle/>
          <a:p>
            <a:pPr marL="255600" indent="-255600"/>
            <a:r>
              <a:rPr lang="en-US" altLang="en-US" sz="2400" dirty="0">
                <a:sym typeface="Symbol" panose="05050102010706020507" pitchFamily="18" charset="2"/>
              </a:rPr>
              <a:t>Radix sort is of order</a:t>
            </a:r>
            <a:endParaRPr lang="en-US" sz="2400" dirty="0"/>
          </a:p>
        </p:txBody>
      </p:sp>
      <p:graphicFrame>
        <p:nvGraphicFramePr>
          <p:cNvPr id="9" name="Object 8" descr="O of n."/>
          <p:cNvGraphicFramePr>
            <a:graphicFrameLocks noChangeAspect="1"/>
          </p:cNvGraphicFramePr>
          <p:nvPr>
            <p:extLst>
              <p:ext uri="{D42A27DB-BD31-4B8C-83A1-F6EECF244321}">
                <p14:modId xmlns:p14="http://schemas.microsoft.com/office/powerpoint/2010/main" val="409032257"/>
              </p:ext>
            </p:extLst>
          </p:nvPr>
        </p:nvGraphicFramePr>
        <p:xfrm>
          <a:off x="3653947" y="4045842"/>
          <a:ext cx="674964" cy="449976"/>
        </p:xfrm>
        <a:graphic>
          <a:graphicData uri="http://schemas.openxmlformats.org/presentationml/2006/ole">
            <mc:AlternateContent xmlns:mc="http://schemas.openxmlformats.org/markup-compatibility/2006">
              <mc:Choice xmlns:v="urn:schemas-microsoft-com:vml" Requires="v">
                <p:oleObj spid="_x0000_s5231" name="Equation" r:id="rId3" imgW="380880" imgH="253800" progId="Equation.DSMT4">
                  <p:embed/>
                </p:oleObj>
              </mc:Choice>
              <mc:Fallback>
                <p:oleObj name="Equation" r:id="rId3" imgW="380880" imgH="253800" progId="Equation.DSMT4">
                  <p:embed/>
                  <p:pic>
                    <p:nvPicPr>
                      <p:cNvPr id="13" name="Object 12"/>
                      <p:cNvPicPr/>
                      <p:nvPr/>
                    </p:nvPicPr>
                    <p:blipFill>
                      <a:blip r:embed="rId4"/>
                      <a:stretch>
                        <a:fillRect/>
                      </a:stretch>
                    </p:blipFill>
                    <p:spPr>
                      <a:xfrm>
                        <a:off x="3653947" y="4045842"/>
                        <a:ext cx="674964" cy="449976"/>
                      </a:xfrm>
                      <a:prstGeom prst="rect">
                        <a:avLst/>
                      </a:prstGeom>
                    </p:spPr>
                  </p:pic>
                </p:oleObj>
              </mc:Fallback>
            </mc:AlternateContent>
          </a:graphicData>
        </a:graphic>
      </p:graphicFrame>
      <p:sp>
        <p:nvSpPr>
          <p:cNvPr id="5" name="Content Placeholder 4"/>
          <p:cNvSpPr>
            <a:spLocks noGrp="1"/>
          </p:cNvSpPr>
          <p:nvPr>
            <p:ph sz="quarter" idx="14"/>
          </p:nvPr>
        </p:nvSpPr>
        <p:spPr>
          <a:xfrm>
            <a:off x="457200" y="4362227"/>
            <a:ext cx="8232775" cy="609600"/>
          </a:xfrm>
        </p:spPr>
        <p:txBody>
          <a:bodyPr/>
          <a:lstStyle/>
          <a:p>
            <a:pPr marL="255600"/>
            <a:r>
              <a:rPr lang="en-US" altLang="en-US" sz="2400" dirty="0">
                <a:sym typeface="Symbol" panose="05050102010706020507" pitchFamily="18" charset="2"/>
              </a:rPr>
              <a:t>More appropriate for chain of linked lists than for an </a:t>
            </a:r>
            <a:r>
              <a:rPr lang="en-US" altLang="en-US" sz="2400" dirty="0" smtClean="0">
                <a:sym typeface="Symbol" panose="05050102010706020507" pitchFamily="18" charset="2"/>
              </a:rPr>
              <a:t>array</a:t>
            </a:r>
            <a:endParaRPr lang="en-US" altLang="en-US" sz="2400" dirty="0"/>
          </a:p>
        </p:txBody>
      </p:sp>
    </p:spTree>
    <p:extLst>
      <p:ext uri="{BB962C8B-B14F-4D97-AF65-F5344CB8AC3E}">
        <p14:creationId xmlns:p14="http://schemas.microsoft.com/office/powerpoint/2010/main" val="6839557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A Comparison of Sorting Algorithms</a:t>
            </a:r>
            <a:endParaRPr lang="en-US" dirty="0"/>
          </a:p>
        </p:txBody>
      </p:sp>
      <p:sp>
        <p:nvSpPr>
          <p:cNvPr id="3" name="Text Placeholder 2"/>
          <p:cNvSpPr>
            <a:spLocks noGrp="1"/>
          </p:cNvSpPr>
          <p:nvPr>
            <p:ph type="body" idx="1"/>
          </p:nvPr>
        </p:nvSpPr>
        <p:spPr>
          <a:xfrm>
            <a:off x="457200" y="1600201"/>
            <a:ext cx="8229600" cy="842748"/>
          </a:xfrm>
        </p:spPr>
        <p:txBody>
          <a:bodyPr/>
          <a:lstStyle/>
          <a:p>
            <a:pPr marL="0" indent="0">
              <a:buNone/>
            </a:pPr>
            <a:r>
              <a:rPr lang="en-US" altLang="en-US" sz="2400" b="1" dirty="0" smtClean="0"/>
              <a:t>Figure </a:t>
            </a:r>
            <a:r>
              <a:rPr lang="en-US" altLang="en-US" sz="2400" b="1" dirty="0"/>
              <a:t>11-14 </a:t>
            </a:r>
            <a:r>
              <a:rPr lang="en-US" altLang="en-US" sz="2400" dirty="0"/>
              <a:t>Approximate growth rates </a:t>
            </a:r>
            <a:r>
              <a:rPr lang="en-US" altLang="en-US" sz="2400" dirty="0" smtClean="0"/>
              <a:t>of </a:t>
            </a:r>
            <a:r>
              <a:rPr lang="en-US" altLang="en-US" sz="2400" dirty="0"/>
              <a:t>time required for eight sorting </a:t>
            </a:r>
            <a:r>
              <a:rPr lang="en-US" altLang="en-US" sz="2400" dirty="0" smtClean="0"/>
              <a:t>algorithms</a:t>
            </a:r>
            <a:endParaRPr lang="en-US" altLang="en-US" sz="2400" dirty="0"/>
          </a:p>
        </p:txBody>
      </p:sp>
      <p:pic>
        <p:nvPicPr>
          <p:cNvPr id="5" name="Picture 2" descr="A Table has 8 rows and 2 columns. The columns have the following headings from left to right. Worst case, Average case. The row entries are as follows. Row 1. Selection sort. Worst case, n squared. Average case, n squared. Row 2. Bubble sort. Worst case, n squared. Average case, n squared. Row 3. Insertion sort. Worst case, n squared. Average case, n squared. Row 4. Merge sort. Worst case, n multiplied by log n. Average case, n multiplied by log n. Row 5. Quick sort. Worst case, n squared. Average case, n multiplied by log n. Row 6. Radix sort. Worst case, n. Average case, n. Row 7. Tree sort. Worst case, n squared. Average case, n multiplied by log n. Row 8. Heap sort. Worst case, n multiplied by log n. Average case, n multiplied by log 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62" y="2730500"/>
            <a:ext cx="67722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71102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IN"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102271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Selection Sort </a:t>
            </a:r>
            <a:r>
              <a:rPr lang="en-US" altLang="en-US" sz="2000" b="0" dirty="0" smtClean="0"/>
              <a:t>(2 </a:t>
            </a:r>
            <a:r>
              <a:rPr lang="en-US" altLang="en-US" sz="2000" b="0" dirty="0"/>
              <a:t>of 5)</a:t>
            </a:r>
            <a:endParaRPr lang="en-US" b="0" dirty="0"/>
          </a:p>
        </p:txBody>
      </p:sp>
      <p:sp>
        <p:nvSpPr>
          <p:cNvPr id="3" name="Text Placeholder 2"/>
          <p:cNvSpPr>
            <a:spLocks noGrp="1"/>
          </p:cNvSpPr>
          <p:nvPr>
            <p:ph type="body" idx="1"/>
          </p:nvPr>
        </p:nvSpPr>
        <p:spPr>
          <a:xfrm>
            <a:off x="457200" y="1600201"/>
            <a:ext cx="8229600" cy="597089"/>
          </a:xfrm>
        </p:spPr>
        <p:txBody>
          <a:bodyPr/>
          <a:lstStyle/>
          <a:p>
            <a:pPr marL="0" indent="0" eaLnBrk="1" hangingPunct="1">
              <a:buNone/>
            </a:pPr>
            <a:r>
              <a:rPr lang="en-US" altLang="en-US" sz="2400" b="1" dirty="0" smtClean="0"/>
              <a:t>Listing 11-1 </a:t>
            </a:r>
            <a:r>
              <a:rPr lang="en-US" altLang="en-US" sz="2400" dirty="0"/>
              <a:t>An implementation of the selection sort</a:t>
            </a:r>
          </a:p>
        </p:txBody>
      </p:sp>
      <p:pic>
        <p:nvPicPr>
          <p:cNvPr id="7" name="Picture 6" descr="Computer code. The code has 48 lines. The lines read as follows. Line 1. forward slash asterisk asterisk Finds the largest item in an array period. Line 2. at sign pre The size of the array is right angle bracket equals 1 period. Line 3. at sign post The arguments are unchanged period. Line 4. at sign p a r a m the Array The given array period. Line 5. at sign p a r a m size The number of elements in the Array period. Line 6. at sign return The index of the largest entry in the array period asterisk forward slash. Line 7. template left angle bracket class Item Type right angle bracket. Line 8. i n t find Index of Largest left parenthesis c o n s t Item Type the Array left bracket right bracket comma i n t size right parenthesis semicolon. Line 9. blank. Line 10. forward slash asterisk asterisk Sorts the items in an array i n t o ascending order period. Line 11. at sign pre None period. Line 12. at sign post The array is sorted i n t o ascending order semicolon the size of the array. Line 13, indented once. is unchanged period. Line 14. at sign p a r a m the Array The array to sort period. Line 15. at sign p a r a m n The size of the Array period asterisk forward slash. Line 16. template left angle bracket class Item Type right angle bracket. Line 17. void selection Sort left parenthesis Item Type the Array left bracket right bracket comma i n t n right parenthesis. Line 18. left brace. Line 19, indented once. forward slash forward slash last equals index of the last item in the sub array of items yet. Line 20, indented once. forward slash forward slash to be sorted semicolon. Line 21, indented once. forward slash forward slash largest equals index of the largest item f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62" y="2484841"/>
            <a:ext cx="5951275" cy="3822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0754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Selection Sort </a:t>
            </a:r>
            <a:r>
              <a:rPr lang="en-US" altLang="en-US" sz="2000" b="0" dirty="0" smtClean="0"/>
              <a:t>(3 </a:t>
            </a:r>
            <a:r>
              <a:rPr lang="en-US" altLang="en-US" sz="2000" b="0" dirty="0"/>
              <a:t>of 5)</a:t>
            </a:r>
            <a:endParaRPr lang="en-US" b="0" dirty="0"/>
          </a:p>
        </p:txBody>
      </p:sp>
      <p:sp>
        <p:nvSpPr>
          <p:cNvPr id="3" name="Text Placeholder 2"/>
          <p:cNvSpPr>
            <a:spLocks noGrp="1"/>
          </p:cNvSpPr>
          <p:nvPr>
            <p:ph type="body" idx="1"/>
          </p:nvPr>
        </p:nvSpPr>
        <p:spPr>
          <a:xfrm>
            <a:off x="457200" y="1600201"/>
            <a:ext cx="8229600" cy="515202"/>
          </a:xfrm>
        </p:spPr>
        <p:txBody>
          <a:bodyPr/>
          <a:lstStyle/>
          <a:p>
            <a:pPr marL="0" indent="0">
              <a:buNone/>
            </a:pPr>
            <a:r>
              <a:rPr lang="en-US" altLang="en-US" sz="2400" b="1" dirty="0"/>
              <a:t>Listing 11-1 [Continued]</a:t>
            </a:r>
          </a:p>
        </p:txBody>
      </p:sp>
      <p:pic>
        <p:nvPicPr>
          <p:cNvPr id="5" name="Picture 2" descr="The computer code continues. Line 22, indented once. for left parenthesis i n t last equals n minus 1 semicolon last greater than sign equals 1 semicolon last minus minus right parenthesis. Line 23, indented once. left brace. Line 24, indented twice. forward slash forward slash At this point comma the Array left bracket last plus 1 period period n minus 1 right bracket is sorted comma and its. Line 25, indented twice. forward slash forward slash entries are greater than those in the Array left bracket 0 period period last right bracket period. Line 26, indented twice. forward slash forward slash Select the largest entry in the Array left bracket 0 period period last right bracket. Line 27, indented twice. i n t largest equals find Index of Largest left parenthesis the Array comma last plus 1 right parenthesis semicolon. Line 28. blank. Line 29, indented twice. forward slash forward slash Swap the largest entry comma the Array left bracket largest right bracket comma with. Line 30, indented twice. forward slash forward slash the Array left bracket last right bracket. Line 31, indented twice. s t d colon colon swap left parenthesis the Array left bracket largest right bracket comma the Array left bracket last right bracket right parenthesis semicolon. Line 32, indented once. right brace forward slash forward slash end for. Line 33. right brace forward slash forward slash end selection Sort. Line 34. blank. Line 35. template left angle bracket class Item Type right angle bra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956" y="2402954"/>
            <a:ext cx="7558087"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56293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Selection Sort </a:t>
            </a:r>
            <a:r>
              <a:rPr lang="en-US" altLang="en-US" sz="2000" b="0" dirty="0" smtClean="0"/>
              <a:t>(4 </a:t>
            </a:r>
            <a:r>
              <a:rPr lang="en-US" altLang="en-US" sz="2000" b="0" dirty="0"/>
              <a:t>of 5)</a:t>
            </a:r>
            <a:endParaRPr lang="en-US" dirty="0"/>
          </a:p>
        </p:txBody>
      </p:sp>
      <p:sp>
        <p:nvSpPr>
          <p:cNvPr id="3" name="Text Placeholder 2"/>
          <p:cNvSpPr>
            <a:spLocks noGrp="1"/>
          </p:cNvSpPr>
          <p:nvPr>
            <p:ph type="body" idx="1"/>
          </p:nvPr>
        </p:nvSpPr>
        <p:spPr>
          <a:xfrm>
            <a:off x="457200" y="1600201"/>
            <a:ext cx="8229600" cy="569793"/>
          </a:xfrm>
        </p:spPr>
        <p:txBody>
          <a:bodyPr/>
          <a:lstStyle/>
          <a:p>
            <a:pPr marL="0" indent="0">
              <a:buNone/>
            </a:pPr>
            <a:r>
              <a:rPr lang="en-US" altLang="en-US" sz="2400" b="1" dirty="0"/>
              <a:t>Listing 11-1 [Continued]</a:t>
            </a:r>
          </a:p>
        </p:txBody>
      </p:sp>
      <p:pic>
        <p:nvPicPr>
          <p:cNvPr id="5" name="Picture 2" descr="The computer code continues. Line 36. i n t find Index of Largest left parenthesis c o n s t Item Type the Array left bracket right bracket comma i n t size right parenthesis. Line 37. left brace. Line 38, indented once. i n t index So Far equals 0 semicolon forward slash forward slash Index of largest entry found so far. Line 39, indented once. for left parenthesis i n t current Index equals 1 semicolon current Index less than sign size semicolon current Index plus plus right parenthesis. Line 40, indented once. left brace. Line 41, indented twice. forward slash forward slash At this point comma the Array left bracket index So Far right bracket greater than sign or equals all entries in. Line 42, indented twice. forward slash forward slash the Array left bracket 0 period period current Index minus 1 right bracket. Line 43, indented twice. if left parenthesis the Array left bracket current Index right bracket greater than sign the Array left bracket index So Far right bracket right parenthesis. Line 44, indented thrice. index So Far equals current Index semicolon. Line 45, indented once. right brace forward slash forward slash end for. Line 46. blank. Line 47. return index So Far semicolon forward slash forward slash Index of largest entry. Line 48. right brace forward slash forward slash end find Index of Larg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410" y="2457545"/>
            <a:ext cx="7247178" cy="348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75942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Selection Sort </a:t>
            </a:r>
            <a:r>
              <a:rPr lang="en-US" altLang="en-US" sz="2000" b="0" dirty="0" smtClean="0"/>
              <a:t>(5 </a:t>
            </a:r>
            <a:r>
              <a:rPr lang="en-US" altLang="en-US" sz="2000" b="0" dirty="0"/>
              <a:t>of 5)</a:t>
            </a:r>
            <a:endParaRPr lang="en-US" dirty="0"/>
          </a:p>
        </p:txBody>
      </p:sp>
      <p:sp>
        <p:nvSpPr>
          <p:cNvPr id="4" name="Text Placeholder 3"/>
          <p:cNvSpPr>
            <a:spLocks noGrp="1"/>
          </p:cNvSpPr>
          <p:nvPr>
            <p:ph type="body" idx="1"/>
          </p:nvPr>
        </p:nvSpPr>
        <p:spPr/>
        <p:txBody>
          <a:bodyPr/>
          <a:lstStyle/>
          <a:p>
            <a:r>
              <a:rPr lang="en-US" altLang="en-US" sz="2400" dirty="0" smtClean="0"/>
              <a:t>Analysis</a:t>
            </a:r>
            <a:endParaRPr lang="en-US" altLang="en-US" sz="2400" dirty="0"/>
          </a:p>
        </p:txBody>
      </p:sp>
      <p:sp>
        <p:nvSpPr>
          <p:cNvPr id="5" name="Content Placeholder 4"/>
          <p:cNvSpPr>
            <a:spLocks noGrp="1"/>
          </p:cNvSpPr>
          <p:nvPr>
            <p:ph sz="quarter" idx="13"/>
          </p:nvPr>
        </p:nvSpPr>
        <p:spPr>
          <a:xfrm>
            <a:off x="457200" y="2059695"/>
            <a:ext cx="3144129" cy="558800"/>
          </a:xfrm>
        </p:spPr>
        <p:txBody>
          <a:bodyPr/>
          <a:lstStyle/>
          <a:p>
            <a:pPr marL="740664" lvl="1">
              <a:buFont typeface="Arial" panose="020B0604020202020204" pitchFamily="34" charset="0"/>
              <a:buChar char="–"/>
            </a:pPr>
            <a:r>
              <a:rPr lang="en-US" altLang="en-US" sz="2400" dirty="0" smtClean="0"/>
              <a:t>Selection sort is</a:t>
            </a:r>
            <a:endParaRPr lang="en-US" sz="2400" dirty="0"/>
          </a:p>
        </p:txBody>
      </p:sp>
      <p:graphicFrame>
        <p:nvGraphicFramePr>
          <p:cNvPr id="10" name="Object 9" descr="O of n squared"/>
          <p:cNvGraphicFramePr>
            <a:graphicFrameLocks noChangeAspect="1"/>
          </p:cNvGraphicFramePr>
          <p:nvPr>
            <p:extLst>
              <p:ext uri="{D42A27DB-BD31-4B8C-83A1-F6EECF244321}">
                <p14:modId xmlns:p14="http://schemas.microsoft.com/office/powerpoint/2010/main" val="2570283576"/>
              </p:ext>
            </p:extLst>
          </p:nvPr>
        </p:nvGraphicFramePr>
        <p:xfrm>
          <a:off x="3486693" y="2144327"/>
          <a:ext cx="795334" cy="499924"/>
        </p:xfrm>
        <a:graphic>
          <a:graphicData uri="http://schemas.openxmlformats.org/presentationml/2006/ole">
            <mc:AlternateContent xmlns:mc="http://schemas.openxmlformats.org/markup-compatibility/2006">
              <mc:Choice xmlns:v="urn:schemas-microsoft-com:vml" Requires="v">
                <p:oleObj spid="_x0000_s1520" name="Equation" r:id="rId3" imgW="444240" imgH="279360" progId="Equation.DSMT4">
                  <p:embed/>
                </p:oleObj>
              </mc:Choice>
              <mc:Fallback>
                <p:oleObj name="Equation" r:id="rId3" imgW="444240" imgH="279360" progId="Equation.DSMT4">
                  <p:embed/>
                  <p:pic>
                    <p:nvPicPr>
                      <p:cNvPr id="2" name="Object 1"/>
                      <p:cNvPicPr/>
                      <p:nvPr/>
                    </p:nvPicPr>
                    <p:blipFill>
                      <a:blip r:embed="rId4"/>
                      <a:stretch>
                        <a:fillRect/>
                      </a:stretch>
                    </p:blipFill>
                    <p:spPr>
                      <a:xfrm>
                        <a:off x="3486693" y="2144327"/>
                        <a:ext cx="795334" cy="499924"/>
                      </a:xfrm>
                      <a:prstGeom prst="rect">
                        <a:avLst/>
                      </a:prstGeom>
                    </p:spPr>
                  </p:pic>
                </p:oleObj>
              </mc:Fallback>
            </mc:AlternateContent>
          </a:graphicData>
        </a:graphic>
      </p:graphicFrame>
      <p:sp>
        <p:nvSpPr>
          <p:cNvPr id="6" name="Content Placeholder 5"/>
          <p:cNvSpPr>
            <a:spLocks noGrp="1"/>
          </p:cNvSpPr>
          <p:nvPr>
            <p:ph sz="quarter" idx="14"/>
          </p:nvPr>
        </p:nvSpPr>
        <p:spPr>
          <a:xfrm>
            <a:off x="457200" y="2509627"/>
            <a:ext cx="8232775" cy="609600"/>
          </a:xfrm>
        </p:spPr>
        <p:txBody>
          <a:bodyPr/>
          <a:lstStyle/>
          <a:p>
            <a:pPr marL="740664" lvl="1">
              <a:buFontTx/>
              <a:buChar char="–"/>
            </a:pPr>
            <a:r>
              <a:rPr lang="en-US" altLang="en-US" sz="2400" dirty="0"/>
              <a:t>Appropriate only for </a:t>
            </a:r>
            <a:r>
              <a:rPr lang="en-US" altLang="en-US" sz="2400" dirty="0" smtClean="0"/>
              <a:t>small </a:t>
            </a:r>
            <a:r>
              <a:rPr lang="en-US" altLang="en-US" sz="2400" i="1" dirty="0"/>
              <a:t>n,</a:t>
            </a:r>
            <a:endParaRPr lang="en-US" sz="2400" dirty="0"/>
          </a:p>
        </p:txBody>
      </p:sp>
      <p:sp>
        <p:nvSpPr>
          <p:cNvPr id="7" name="Content Placeholder 6"/>
          <p:cNvSpPr>
            <a:spLocks noGrp="1"/>
          </p:cNvSpPr>
          <p:nvPr>
            <p:ph sz="quarter" idx="15"/>
          </p:nvPr>
        </p:nvSpPr>
        <p:spPr>
          <a:xfrm>
            <a:off x="471260" y="2978756"/>
            <a:ext cx="1002698" cy="550863"/>
          </a:xfrm>
        </p:spPr>
        <p:txBody>
          <a:bodyPr/>
          <a:lstStyle/>
          <a:p>
            <a:pPr marL="740664" lvl="1" indent="-284400">
              <a:buFontTx/>
              <a:buChar char="–"/>
            </a:pPr>
            <a:r>
              <a:rPr lang="en-US" sz="2400" dirty="0" smtClean="0">
                <a:solidFill>
                  <a:schemeClr val="bg1"/>
                </a:solidFill>
              </a:rPr>
              <a:t>, </a:t>
            </a:r>
            <a:endParaRPr lang="en-US" sz="2400" dirty="0">
              <a:solidFill>
                <a:schemeClr val="bg1"/>
              </a:solidFill>
            </a:endParaRPr>
          </a:p>
        </p:txBody>
      </p:sp>
      <p:graphicFrame>
        <p:nvGraphicFramePr>
          <p:cNvPr id="11" name="Object 10" descr="O of n squared"/>
          <p:cNvGraphicFramePr>
            <a:graphicFrameLocks noChangeAspect="1"/>
          </p:cNvGraphicFramePr>
          <p:nvPr>
            <p:extLst>
              <p:ext uri="{D42A27DB-BD31-4B8C-83A1-F6EECF244321}">
                <p14:modId xmlns:p14="http://schemas.microsoft.com/office/powerpoint/2010/main" val="787630764"/>
              </p:ext>
            </p:extLst>
          </p:nvPr>
        </p:nvGraphicFramePr>
        <p:xfrm>
          <a:off x="1263493" y="3070401"/>
          <a:ext cx="787459" cy="494974"/>
        </p:xfrm>
        <a:graphic>
          <a:graphicData uri="http://schemas.openxmlformats.org/presentationml/2006/ole">
            <mc:AlternateContent xmlns:mc="http://schemas.openxmlformats.org/markup-compatibility/2006">
              <mc:Choice xmlns:v="urn:schemas-microsoft-com:vml" Requires="v">
                <p:oleObj spid="_x0000_s1521" name="Equation" r:id="rId5" imgW="444240" imgH="279360" progId="Equation.DSMT4">
                  <p:embed/>
                </p:oleObj>
              </mc:Choice>
              <mc:Fallback>
                <p:oleObj name="Equation" r:id="rId5" imgW="444240" imgH="279360" progId="Equation.DSMT4">
                  <p:embed/>
                  <p:pic>
                    <p:nvPicPr>
                      <p:cNvPr id="6" name="Object 5"/>
                      <p:cNvPicPr/>
                      <p:nvPr/>
                    </p:nvPicPr>
                    <p:blipFill>
                      <a:blip r:embed="rId4"/>
                      <a:stretch>
                        <a:fillRect/>
                      </a:stretch>
                    </p:blipFill>
                    <p:spPr>
                      <a:xfrm>
                        <a:off x="1263493" y="3070401"/>
                        <a:ext cx="787459" cy="494974"/>
                      </a:xfrm>
                      <a:prstGeom prst="rect">
                        <a:avLst/>
                      </a:prstGeom>
                    </p:spPr>
                  </p:pic>
                </p:oleObj>
              </mc:Fallback>
            </mc:AlternateContent>
          </a:graphicData>
        </a:graphic>
      </p:graphicFrame>
      <p:sp>
        <p:nvSpPr>
          <p:cNvPr id="9" name="Content Placeholder 8"/>
          <p:cNvSpPr>
            <a:spLocks noGrp="1"/>
          </p:cNvSpPr>
          <p:nvPr>
            <p:ph sz="quarter" idx="17"/>
          </p:nvPr>
        </p:nvSpPr>
        <p:spPr>
          <a:xfrm>
            <a:off x="1990574" y="2977162"/>
            <a:ext cx="2018714" cy="500063"/>
          </a:xfrm>
        </p:spPr>
        <p:txBody>
          <a:bodyPr/>
          <a:lstStyle/>
          <a:p>
            <a:pPr marL="0" indent="0">
              <a:buNone/>
            </a:pPr>
            <a:r>
              <a:rPr lang="en-US" altLang="en-US" sz="2400" dirty="0"/>
              <a:t>grows </a:t>
            </a:r>
            <a:r>
              <a:rPr lang="en-US" altLang="en-US" sz="2400" dirty="0" smtClean="0"/>
              <a:t>rapidly</a:t>
            </a:r>
            <a:endParaRPr lang="en-US" sz="2400" dirty="0"/>
          </a:p>
        </p:txBody>
      </p:sp>
      <p:sp>
        <p:nvSpPr>
          <p:cNvPr id="8" name="Content Placeholder 7"/>
          <p:cNvSpPr>
            <a:spLocks noGrp="1"/>
          </p:cNvSpPr>
          <p:nvPr>
            <p:ph sz="quarter" idx="16"/>
          </p:nvPr>
        </p:nvSpPr>
        <p:spPr>
          <a:xfrm>
            <a:off x="457200" y="3548407"/>
            <a:ext cx="8229600" cy="1354284"/>
          </a:xfrm>
        </p:spPr>
        <p:txBody>
          <a:bodyPr/>
          <a:lstStyle/>
          <a:p>
            <a:pPr marL="255600" indent="-255600" eaLnBrk="1" hangingPunct="1"/>
            <a:r>
              <a:rPr lang="en-US" altLang="en-US" sz="2400" dirty="0"/>
              <a:t>Could be a good choice when</a:t>
            </a:r>
          </a:p>
          <a:p>
            <a:pPr marL="741600" lvl="1" indent="-284400" eaLnBrk="1" hangingPunct="1"/>
            <a:r>
              <a:rPr lang="en-US" altLang="en-US" sz="2400" dirty="0"/>
              <a:t>Data moves are costly,</a:t>
            </a:r>
          </a:p>
          <a:p>
            <a:pPr marL="741600" lvl="1" indent="-284400" eaLnBrk="1" hangingPunct="1"/>
            <a:r>
              <a:rPr lang="en-US" altLang="en-US" sz="2400" dirty="0"/>
              <a:t>But comparisons are </a:t>
            </a:r>
            <a:r>
              <a:rPr lang="en-US" altLang="en-US" sz="2400" dirty="0" smtClean="0"/>
              <a:t>not</a:t>
            </a:r>
            <a:endParaRPr lang="en-US" altLang="en-US" sz="2400" dirty="0"/>
          </a:p>
        </p:txBody>
      </p:sp>
    </p:spTree>
    <p:extLst>
      <p:ext uri="{BB962C8B-B14F-4D97-AF65-F5344CB8AC3E}">
        <p14:creationId xmlns:p14="http://schemas.microsoft.com/office/powerpoint/2010/main" val="1977391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Bubble </a:t>
            </a:r>
            <a:r>
              <a:rPr lang="en-US" altLang="en-US" dirty="0" smtClean="0"/>
              <a:t>Sort </a:t>
            </a:r>
            <a:r>
              <a:rPr lang="en-US" altLang="en-US" sz="2000" b="0" dirty="0" smtClean="0"/>
              <a:t>(1 of 5)</a:t>
            </a:r>
            <a:endParaRPr lang="en-US" sz="2000" b="0" dirty="0"/>
          </a:p>
        </p:txBody>
      </p:sp>
      <p:sp>
        <p:nvSpPr>
          <p:cNvPr id="3" name="Text Placeholder 2"/>
          <p:cNvSpPr>
            <a:spLocks noGrp="1"/>
          </p:cNvSpPr>
          <p:nvPr>
            <p:ph type="body" idx="4294967295"/>
          </p:nvPr>
        </p:nvSpPr>
        <p:spPr>
          <a:xfrm>
            <a:off x="457200" y="1600200"/>
            <a:ext cx="8229600" cy="4525963"/>
          </a:xfrm>
        </p:spPr>
        <p:txBody>
          <a:bodyPr/>
          <a:lstStyle/>
          <a:p>
            <a:pPr indent="-255600" eaLnBrk="1" hangingPunct="1"/>
            <a:r>
              <a:rPr lang="en-US" altLang="en-US" sz="2400" dirty="0">
                <a:latin typeface="+mn-lt"/>
              </a:rPr>
              <a:t>Compares adjacent items</a:t>
            </a:r>
          </a:p>
          <a:p>
            <a:pPr lvl="1" indent="-284400" eaLnBrk="1" hangingPunct="1"/>
            <a:r>
              <a:rPr lang="en-US" altLang="en-US" sz="2400" dirty="0">
                <a:latin typeface="+mn-lt"/>
              </a:rPr>
              <a:t>Exchanges them if out of order</a:t>
            </a:r>
          </a:p>
          <a:p>
            <a:pPr lvl="1" indent="-284400" eaLnBrk="1" hangingPunct="1"/>
            <a:r>
              <a:rPr lang="en-US" altLang="en-US" sz="2400" dirty="0">
                <a:latin typeface="+mn-lt"/>
              </a:rPr>
              <a:t>Requires several passes over the data</a:t>
            </a:r>
          </a:p>
          <a:p>
            <a:pPr indent="-255600" eaLnBrk="1" hangingPunct="1"/>
            <a:r>
              <a:rPr lang="en-US" altLang="en-US" sz="2400" dirty="0">
                <a:latin typeface="+mn-lt"/>
              </a:rPr>
              <a:t>When ordering successive pairs</a:t>
            </a:r>
          </a:p>
          <a:p>
            <a:pPr lvl="1" indent="-284400" eaLnBrk="1" hangingPunct="1"/>
            <a:r>
              <a:rPr lang="en-US" altLang="en-US" sz="2400" dirty="0">
                <a:latin typeface="+mn-lt"/>
              </a:rPr>
              <a:t>Largest item bubbles to end of the </a:t>
            </a:r>
            <a:r>
              <a:rPr lang="en-US" altLang="en-US" sz="2400" dirty="0" smtClean="0">
                <a:latin typeface="+mn-lt"/>
              </a:rPr>
              <a:t>array</a:t>
            </a:r>
            <a:endParaRPr lang="en-US" altLang="en-US" sz="2400" dirty="0">
              <a:latin typeface="+mn-lt"/>
            </a:endParaRPr>
          </a:p>
        </p:txBody>
      </p:sp>
    </p:spTree>
    <p:extLst>
      <p:ext uri="{BB962C8B-B14F-4D97-AF65-F5344CB8AC3E}">
        <p14:creationId xmlns:p14="http://schemas.microsoft.com/office/powerpoint/2010/main" val="232436172"/>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8709</TotalTime>
  <Words>1064</Words>
  <Application>Microsoft Office PowerPoint</Application>
  <PresentationFormat>On-screen Show (4:3)</PresentationFormat>
  <Paragraphs>158</Paragraphs>
  <Slides>49</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7" baseType="lpstr">
      <vt:lpstr>Arial</vt:lpstr>
      <vt:lpstr>Noto Sans Symbols</vt:lpstr>
      <vt:lpstr>Symbol</vt:lpstr>
      <vt:lpstr>Times New Roman</vt:lpstr>
      <vt:lpstr>Verdana</vt:lpstr>
      <vt:lpstr>508 Lecture</vt:lpstr>
      <vt:lpstr>1_508 Lecture</vt:lpstr>
      <vt:lpstr>Equation</vt:lpstr>
      <vt:lpstr>Data Abstraction &amp; Problem Solving with C++: Walls and Mirrors</vt:lpstr>
      <vt:lpstr>Basic Sorting Algorithms (1 of 2)</vt:lpstr>
      <vt:lpstr>Basic Sorting Algorithms (2 of 2)</vt:lpstr>
      <vt:lpstr>The Selection Sort (1 of 5)</vt:lpstr>
      <vt:lpstr>The Selection Sort (2 of 5)</vt:lpstr>
      <vt:lpstr>The Selection Sort (3 of 5)</vt:lpstr>
      <vt:lpstr>The Selection Sort (4 of 5)</vt:lpstr>
      <vt:lpstr>The Selection Sort (5 of 5)</vt:lpstr>
      <vt:lpstr>The Bubble Sort (1 of 5)</vt:lpstr>
      <vt:lpstr>The Bubble Sort (2 of 5)</vt:lpstr>
      <vt:lpstr>The Bubble Sort (3 of 5)</vt:lpstr>
      <vt:lpstr>The Bubble Sort (4 of 5)</vt:lpstr>
      <vt:lpstr>The Bubble Sort (5 of 5)</vt:lpstr>
      <vt:lpstr>The Insertion Sort (1 of 5)</vt:lpstr>
      <vt:lpstr>The Insertion Sort (2 of 5)</vt:lpstr>
      <vt:lpstr>The Insertion Sort (3 of 5)</vt:lpstr>
      <vt:lpstr>The Insertion Sort (4 of 5)</vt:lpstr>
      <vt:lpstr>The Insertion Sort (5 of 5)</vt:lpstr>
      <vt:lpstr>Faster Sorting Algorithms</vt:lpstr>
      <vt:lpstr>Merge Sort (1 of 9)</vt:lpstr>
      <vt:lpstr>Merge Sort (2 of 9)</vt:lpstr>
      <vt:lpstr>Merge Sort (3 of 9)</vt:lpstr>
      <vt:lpstr>Merge Sort (4 of 9)</vt:lpstr>
      <vt:lpstr>Merge Sort (5 of 9)</vt:lpstr>
      <vt:lpstr>Merge Sort (6 of 9)</vt:lpstr>
      <vt:lpstr>Merge Sort (7 of 9)</vt:lpstr>
      <vt:lpstr>Merge Sort (8 of 9)</vt:lpstr>
      <vt:lpstr>Merge Sort (9 of 9)</vt:lpstr>
      <vt:lpstr>The Quick Sort (1 of 15)</vt:lpstr>
      <vt:lpstr>The Quick Sort (2 of 15)</vt:lpstr>
      <vt:lpstr>The Quick Sort (3 of 15)</vt:lpstr>
      <vt:lpstr>The Quick Sort (4 of 15)</vt:lpstr>
      <vt:lpstr>The Quick Sort (5 of 15)</vt:lpstr>
      <vt:lpstr>The Quick Sort (6 of 15)</vt:lpstr>
      <vt:lpstr>The Quick Sort (7 of 15)</vt:lpstr>
      <vt:lpstr>The Quick Sort (8 of 15)</vt:lpstr>
      <vt:lpstr>The Quick Sort (9 of 15)</vt:lpstr>
      <vt:lpstr>The Quick Sort (10 of 15)</vt:lpstr>
      <vt:lpstr>The Quick Sort (11 of 15)</vt:lpstr>
      <vt:lpstr>The Quick Sort (12 of 15)</vt:lpstr>
      <vt:lpstr>The Quick Sort (13 of 15)</vt:lpstr>
      <vt:lpstr>The Quick Sort (14 of 15)</vt:lpstr>
      <vt:lpstr>The Quick Sort (15 of 15)</vt:lpstr>
      <vt:lpstr>The Radix Sort (1 of 4)</vt:lpstr>
      <vt:lpstr>The Radix Sort (2 of 4)</vt:lpstr>
      <vt:lpstr>The Radix Sort (3 of 4)</vt:lpstr>
      <vt:lpstr>The Radix Sort (4 of 4)</vt:lpstr>
      <vt:lpstr>A Comparison of Sorting Algorithms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Abstraction &amp; Problem Solving with C++: Walls and Mirrors, 7e</dc:title>
  <dc:subject>Computer Science</dc:subject>
  <dc:creator>Carrano/Henry</dc:creator>
  <cp:keywords>Data Abstraction</cp:keywords>
  <cp:lastModifiedBy>Windows User</cp:lastModifiedBy>
  <cp:revision>1026</cp:revision>
  <dcterms:modified xsi:type="dcterms:W3CDTF">2018-04-27T05:41:18Z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